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colors11.xml" ContentType="application/vnd.openxmlformats-officedocument.drawingml.diagramColor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diagrams/quickStyle17.xml" ContentType="application/vnd.openxmlformats-officedocument.drawingml.diagram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notesSlides/notesSlide12.xml" ContentType="application/vnd.openxmlformats-officedocument.presentationml.notesSlide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notesSlides/notesSlide13.xml" ContentType="application/vnd.openxmlformats-officedocument.presentationml.notesSlide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  <Override PartName="/ppt/diagrams/drawing8.xml" ContentType="application/vnd.ms-office.drawingml.diagramDrawing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Default Extension="svg" ContentType="image/svg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5"/>
  </p:notesMasterIdLst>
  <p:sldIdLst>
    <p:sldId id="292" r:id="rId2"/>
    <p:sldId id="257" r:id="rId3"/>
    <p:sldId id="293" r:id="rId4"/>
    <p:sldId id="258" r:id="rId5"/>
    <p:sldId id="259" r:id="rId6"/>
    <p:sldId id="260" r:id="rId7"/>
    <p:sldId id="298" r:id="rId8"/>
    <p:sldId id="299" r:id="rId9"/>
    <p:sldId id="300" r:id="rId10"/>
    <p:sldId id="294" r:id="rId11"/>
    <p:sldId id="301" r:id="rId12"/>
    <p:sldId id="295" r:id="rId13"/>
    <p:sldId id="296" r:id="rId14"/>
    <p:sldId id="262" r:id="rId15"/>
    <p:sldId id="263" r:id="rId16"/>
    <p:sldId id="264" r:id="rId17"/>
    <p:sldId id="266" r:id="rId18"/>
    <p:sldId id="302" r:id="rId19"/>
    <p:sldId id="270" r:id="rId20"/>
    <p:sldId id="303" r:id="rId21"/>
    <p:sldId id="321" r:id="rId22"/>
    <p:sldId id="304" r:id="rId23"/>
    <p:sldId id="271" r:id="rId24"/>
    <p:sldId id="272" r:id="rId25"/>
    <p:sldId id="305" r:id="rId26"/>
    <p:sldId id="273" r:id="rId27"/>
    <p:sldId id="307" r:id="rId28"/>
    <p:sldId id="315" r:id="rId29"/>
    <p:sldId id="316" r:id="rId30"/>
    <p:sldId id="308" r:id="rId31"/>
    <p:sldId id="317" r:id="rId32"/>
    <p:sldId id="318" r:id="rId33"/>
    <p:sldId id="306" r:id="rId34"/>
    <p:sldId id="319" r:id="rId35"/>
    <p:sldId id="320" r:id="rId36"/>
    <p:sldId id="311" r:id="rId37"/>
    <p:sldId id="312" r:id="rId38"/>
    <p:sldId id="310" r:id="rId39"/>
    <p:sldId id="309" r:id="rId40"/>
    <p:sldId id="276" r:id="rId41"/>
    <p:sldId id="313" r:id="rId42"/>
    <p:sldId id="277" r:id="rId43"/>
    <p:sldId id="314" r:id="rId4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Default Section" id="{6BE968F1-B3D9-4018-AD93-DD3033713206}">
          <p14:sldIdLst>
            <p14:sldId id="292"/>
            <p14:sldId id="257"/>
            <p14:sldId id="293"/>
            <p14:sldId id="258"/>
            <p14:sldId id="259"/>
            <p14:sldId id="260"/>
            <p14:sldId id="298"/>
            <p14:sldId id="299"/>
            <p14:sldId id="300"/>
            <p14:sldId id="294"/>
            <p14:sldId id="301"/>
            <p14:sldId id="295"/>
            <p14:sldId id="296"/>
            <p14:sldId id="262"/>
            <p14:sldId id="263"/>
            <p14:sldId id="264"/>
            <p14:sldId id="266"/>
            <p14:sldId id="302"/>
            <p14:sldId id="270"/>
            <p14:sldId id="303"/>
            <p14:sldId id="321"/>
            <p14:sldId id="304"/>
            <p14:sldId id="271"/>
            <p14:sldId id="272"/>
            <p14:sldId id="305"/>
          </p14:sldIdLst>
        </p14:section>
        <p14:section name="Untitled Section" id="{C1C1D0B5-2355-47A2-B2BA-80FFF4EC1109}">
          <p14:sldIdLst>
            <p14:sldId id="273"/>
            <p14:sldId id="307"/>
            <p14:sldId id="315"/>
            <p14:sldId id="316"/>
            <p14:sldId id="308"/>
            <p14:sldId id="317"/>
            <p14:sldId id="318"/>
            <p14:sldId id="306"/>
            <p14:sldId id="319"/>
            <p14:sldId id="320"/>
            <p14:sldId id="311"/>
            <p14:sldId id="312"/>
            <p14:sldId id="310"/>
            <p14:sldId id="309"/>
            <p14:sldId id="276"/>
            <p14:sldId id="313"/>
            <p14:sldId id="277"/>
            <p14:sldId id="31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6467" autoAdjust="0"/>
  </p:normalViewPr>
  <p:slideViewPr>
    <p:cSldViewPr snapToGrid="0" snapToObjects="1">
      <p:cViewPr varScale="1">
        <p:scale>
          <a:sx n="75" d="100"/>
          <a:sy n="75" d="100"/>
        </p:scale>
        <p:origin x="-166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diagrams/_rels/data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image" Target="../media/image38.svg"/><Relationship Id="rId1" Type="http://schemas.openxmlformats.org/officeDocument/2006/relationships/image" Target="../media/image27.png"/><Relationship Id="rId6" Type="http://schemas.openxmlformats.org/officeDocument/2006/relationships/image" Target="../media/image42.svg"/><Relationship Id="rId5" Type="http://schemas.openxmlformats.org/officeDocument/2006/relationships/image" Target="../media/image29.png"/><Relationship Id="rId4" Type="http://schemas.openxmlformats.org/officeDocument/2006/relationships/image" Target="../media/image40.svg"/></Relationships>
</file>

<file path=ppt/diagrams/_rels/data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svg"/><Relationship Id="rId13" Type="http://schemas.openxmlformats.org/officeDocument/2006/relationships/image" Target="../media/image37.png"/><Relationship Id="rId3" Type="http://schemas.openxmlformats.org/officeDocument/2006/relationships/image" Target="../media/image32.png"/><Relationship Id="rId7" Type="http://schemas.openxmlformats.org/officeDocument/2006/relationships/image" Target="../media/image34.png"/><Relationship Id="rId12" Type="http://schemas.openxmlformats.org/officeDocument/2006/relationships/image" Target="../media/image56.svg"/><Relationship Id="rId2" Type="http://schemas.openxmlformats.org/officeDocument/2006/relationships/image" Target="../media/image46.svg"/><Relationship Id="rId1" Type="http://schemas.openxmlformats.org/officeDocument/2006/relationships/image" Target="../media/image31.png"/><Relationship Id="rId6" Type="http://schemas.openxmlformats.org/officeDocument/2006/relationships/image" Target="../media/image50.svg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0" Type="http://schemas.openxmlformats.org/officeDocument/2006/relationships/image" Target="../media/image54.svg"/><Relationship Id="rId4" Type="http://schemas.openxmlformats.org/officeDocument/2006/relationships/image" Target="../media/image48.svg"/><Relationship Id="rId9" Type="http://schemas.openxmlformats.org/officeDocument/2006/relationships/image" Target="../media/image35.png"/><Relationship Id="rId14" Type="http://schemas.openxmlformats.org/officeDocument/2006/relationships/image" Target="../media/image58.svg"/></Relationships>
</file>

<file path=ppt/diagrams/_rels/data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60.svg"/><Relationship Id="rId1" Type="http://schemas.openxmlformats.org/officeDocument/2006/relationships/image" Target="../media/image38.png"/><Relationship Id="rId6" Type="http://schemas.openxmlformats.org/officeDocument/2006/relationships/image" Target="../media/image64.svg"/><Relationship Id="rId5" Type="http://schemas.openxmlformats.org/officeDocument/2006/relationships/image" Target="../media/image40.png"/><Relationship Id="rId4" Type="http://schemas.openxmlformats.org/officeDocument/2006/relationships/image" Target="../media/image62.svg"/></Relationships>
</file>

<file path=ppt/diagrams/_rels/data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svg"/><Relationship Id="rId3" Type="http://schemas.openxmlformats.org/officeDocument/2006/relationships/image" Target="../media/image6.png"/><Relationship Id="rId7" Type="http://schemas.openxmlformats.org/officeDocument/2006/relationships/image" Target="../media/image38.png"/><Relationship Id="rId2" Type="http://schemas.openxmlformats.org/officeDocument/2006/relationships/image" Target="../media/image66.svg"/><Relationship Id="rId1" Type="http://schemas.openxmlformats.org/officeDocument/2006/relationships/image" Target="../media/image41.png"/><Relationship Id="rId6" Type="http://schemas.openxmlformats.org/officeDocument/2006/relationships/image" Target="../media/image68.svg"/><Relationship Id="rId5" Type="http://schemas.openxmlformats.org/officeDocument/2006/relationships/image" Target="../media/image42.png"/><Relationship Id="rId10" Type="http://schemas.openxmlformats.org/officeDocument/2006/relationships/image" Target="../media/image70.svg"/><Relationship Id="rId4" Type="http://schemas.openxmlformats.org/officeDocument/2006/relationships/image" Target="../media/image30.svg"/><Relationship Id="rId9" Type="http://schemas.openxmlformats.org/officeDocument/2006/relationships/image" Target="../media/image43.png"/></Relationships>
</file>

<file path=ppt/diagrams/_rels/data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73.svg"/><Relationship Id="rId1" Type="http://schemas.openxmlformats.org/officeDocument/2006/relationships/image" Target="../media/image45.png"/><Relationship Id="rId6" Type="http://schemas.openxmlformats.org/officeDocument/2006/relationships/image" Target="../media/image77.svg"/><Relationship Id="rId5" Type="http://schemas.openxmlformats.org/officeDocument/2006/relationships/image" Target="../media/image47.png"/><Relationship Id="rId4" Type="http://schemas.openxmlformats.org/officeDocument/2006/relationships/image" Target="../media/image75.sv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svg"/><Relationship Id="rId1" Type="http://schemas.openxmlformats.org/officeDocument/2006/relationships/image" Target="../media/image12.png"/><Relationship Id="rId6" Type="http://schemas.openxmlformats.org/officeDocument/2006/relationships/image" Target="../media/image21.svg"/><Relationship Id="rId5" Type="http://schemas.openxmlformats.org/officeDocument/2006/relationships/image" Target="../media/image14.png"/><Relationship Id="rId4" Type="http://schemas.openxmlformats.org/officeDocument/2006/relationships/image" Target="../media/image19.sv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9.svg"/><Relationship Id="rId1" Type="http://schemas.openxmlformats.org/officeDocument/2006/relationships/image" Target="../media/image21.png"/><Relationship Id="rId6" Type="http://schemas.openxmlformats.org/officeDocument/2006/relationships/image" Target="../media/image32.svg"/><Relationship Id="rId5" Type="http://schemas.openxmlformats.org/officeDocument/2006/relationships/image" Target="../media/image22.png"/><Relationship Id="rId4" Type="http://schemas.openxmlformats.org/officeDocument/2006/relationships/image" Target="../media/image30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4.png"/><Relationship Id="rId4" Type="http://schemas.openxmlformats.org/officeDocument/2006/relationships/image" Target="../media/image5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CC2ED7B-8D53-4AC1-8B2F-DAA8710242F7}" type="doc">
      <dgm:prSet loTypeId="urn:microsoft.com/office/officeart/2018/2/layout/IconLabel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718CE935-3F69-4F66-85F6-EC86AD1DE03B}">
      <dgm:prSet/>
      <dgm:spPr/>
      <dgm:t>
        <a:bodyPr/>
        <a:lstStyle/>
        <a:p>
          <a:r>
            <a:rPr lang="en-US"/>
            <a:t>• Define palliative and end-of-life care</a:t>
          </a:r>
        </a:p>
      </dgm:t>
    </dgm:pt>
    <dgm:pt modelId="{BE0C6741-6536-4BC3-B368-CFB6EDD8C679}" type="parTrans" cxnId="{B6BA8EFD-1A2D-4FAC-BF83-D40CEDE085C2}">
      <dgm:prSet/>
      <dgm:spPr/>
      <dgm:t>
        <a:bodyPr/>
        <a:lstStyle/>
        <a:p>
          <a:endParaRPr lang="en-US"/>
        </a:p>
      </dgm:t>
    </dgm:pt>
    <dgm:pt modelId="{3F19F00F-AF4C-4CAF-89A7-79EBA7BE3E15}" type="sibTrans" cxnId="{B6BA8EFD-1A2D-4FAC-BF83-D40CEDE085C2}">
      <dgm:prSet/>
      <dgm:spPr/>
      <dgm:t>
        <a:bodyPr/>
        <a:lstStyle/>
        <a:p>
          <a:endParaRPr lang="en-US"/>
        </a:p>
      </dgm:t>
    </dgm:pt>
    <dgm:pt modelId="{E725D35E-1E02-4086-8465-E6428E95D7D7}">
      <dgm:prSet/>
      <dgm:spPr/>
      <dgm:t>
        <a:bodyPr/>
        <a:lstStyle/>
        <a:p>
          <a:r>
            <a:rPr lang="en-US"/>
            <a:t>• Understand the scope of palliative care needs</a:t>
          </a:r>
        </a:p>
      </dgm:t>
    </dgm:pt>
    <dgm:pt modelId="{D84EF862-7A6F-463F-A06A-BDD45601444C}" type="parTrans" cxnId="{5B88808D-8752-4848-87A7-959B5273FB67}">
      <dgm:prSet/>
      <dgm:spPr/>
      <dgm:t>
        <a:bodyPr/>
        <a:lstStyle/>
        <a:p>
          <a:endParaRPr lang="en-US"/>
        </a:p>
      </dgm:t>
    </dgm:pt>
    <dgm:pt modelId="{6B4A334A-1C1D-4BAA-B0ED-2BC3A62A7BBE}" type="sibTrans" cxnId="{5B88808D-8752-4848-87A7-959B5273FB67}">
      <dgm:prSet/>
      <dgm:spPr/>
      <dgm:t>
        <a:bodyPr/>
        <a:lstStyle/>
        <a:p>
          <a:endParaRPr lang="en-US"/>
        </a:p>
      </dgm:t>
    </dgm:pt>
    <dgm:pt modelId="{221707BE-0045-4A79-A7BB-450B4C43820A}">
      <dgm:prSet/>
      <dgm:spPr/>
      <dgm:t>
        <a:bodyPr/>
        <a:lstStyle/>
        <a:p>
          <a:r>
            <a:rPr lang="en-US"/>
            <a:t>• Introduce GOLD Care Africa Pilot</a:t>
          </a:r>
        </a:p>
      </dgm:t>
    </dgm:pt>
    <dgm:pt modelId="{6AE8821B-E30E-4A01-A916-9F98B66B4666}" type="parTrans" cxnId="{3F17FA19-88FD-469F-99AD-ACF48B46C1F1}">
      <dgm:prSet/>
      <dgm:spPr/>
      <dgm:t>
        <a:bodyPr/>
        <a:lstStyle/>
        <a:p>
          <a:endParaRPr lang="en-US"/>
        </a:p>
      </dgm:t>
    </dgm:pt>
    <dgm:pt modelId="{0449B67B-C008-4010-9560-588CD3063A6B}" type="sibTrans" cxnId="{3F17FA19-88FD-469F-99AD-ACF48B46C1F1}">
      <dgm:prSet/>
      <dgm:spPr/>
      <dgm:t>
        <a:bodyPr/>
        <a:lstStyle/>
        <a:p>
          <a:endParaRPr lang="en-US"/>
        </a:p>
      </dgm:t>
    </dgm:pt>
    <dgm:pt modelId="{76319788-248D-45FC-8B97-F613C3336A51}" type="pres">
      <dgm:prSet presAssocID="{2CC2ED7B-8D53-4AC1-8B2F-DAA8710242F7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28F71B1-1A23-43F5-A7CB-BB223DD09A6F}" type="pres">
      <dgm:prSet presAssocID="{718CE935-3F69-4F66-85F6-EC86AD1DE03B}" presName="compNode" presStyleCnt="0"/>
      <dgm:spPr/>
    </dgm:pt>
    <dgm:pt modelId="{2669499B-D9E6-46DA-AFF5-28A4304F00A1}" type="pres">
      <dgm:prSet presAssocID="{718CE935-3F69-4F66-85F6-EC86AD1DE03B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Hospital"/>
        </a:ext>
      </dgm:extLst>
    </dgm:pt>
    <dgm:pt modelId="{24CE2156-00E0-4269-BB27-7ED14E2C687F}" type="pres">
      <dgm:prSet presAssocID="{718CE935-3F69-4F66-85F6-EC86AD1DE03B}" presName="spaceRect" presStyleCnt="0"/>
      <dgm:spPr/>
    </dgm:pt>
    <dgm:pt modelId="{07075D53-8539-416B-8024-C8AFA69459B9}" type="pres">
      <dgm:prSet presAssocID="{718CE935-3F69-4F66-85F6-EC86AD1DE03B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BC9A5FA8-15DE-4015-B764-C0F4916A9DD0}" type="pres">
      <dgm:prSet presAssocID="{3F19F00F-AF4C-4CAF-89A7-79EBA7BE3E15}" presName="sibTrans" presStyleCnt="0"/>
      <dgm:spPr/>
    </dgm:pt>
    <dgm:pt modelId="{CB9C6A75-E8B6-4089-9010-86FD40CC42B4}" type="pres">
      <dgm:prSet presAssocID="{E725D35E-1E02-4086-8465-E6428E95D7D7}" presName="compNode" presStyleCnt="0"/>
      <dgm:spPr/>
    </dgm:pt>
    <dgm:pt modelId="{53C29036-5938-4D41-B324-2306BA85B6A2}" type="pres">
      <dgm:prSet presAssocID="{E725D35E-1E02-4086-8465-E6428E95D7D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Stethoscope"/>
        </a:ext>
      </dgm:extLst>
    </dgm:pt>
    <dgm:pt modelId="{4EAE6A9D-6004-461D-B988-837FEB4F17C2}" type="pres">
      <dgm:prSet presAssocID="{E725D35E-1E02-4086-8465-E6428E95D7D7}" presName="spaceRect" presStyleCnt="0"/>
      <dgm:spPr/>
    </dgm:pt>
    <dgm:pt modelId="{A9C5CEC2-439E-4E20-946C-0A8CE1AAF222}" type="pres">
      <dgm:prSet presAssocID="{E725D35E-1E02-4086-8465-E6428E95D7D7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D2FA2932-1614-4CFF-9124-1ACCAAD59B15}" type="pres">
      <dgm:prSet presAssocID="{6B4A334A-1C1D-4BAA-B0ED-2BC3A62A7BBE}" presName="sibTrans" presStyleCnt="0"/>
      <dgm:spPr/>
    </dgm:pt>
    <dgm:pt modelId="{27CE6946-1DC6-49B8-B896-27E8E8541600}" type="pres">
      <dgm:prSet presAssocID="{221707BE-0045-4A79-A7BB-450B4C43820A}" presName="compNode" presStyleCnt="0"/>
      <dgm:spPr/>
    </dgm:pt>
    <dgm:pt modelId="{6C310C87-6F4E-454D-9D49-C697A7F31055}" type="pres">
      <dgm:prSet presAssocID="{221707BE-0045-4A79-A7BB-450B4C43820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Earth Globe Europe-Africa"/>
        </a:ext>
      </dgm:extLst>
    </dgm:pt>
    <dgm:pt modelId="{CEFA2016-D2E9-4589-AD0E-5B246F6D3D4B}" type="pres">
      <dgm:prSet presAssocID="{221707BE-0045-4A79-A7BB-450B4C43820A}" presName="spaceRect" presStyleCnt="0"/>
      <dgm:spPr/>
    </dgm:pt>
    <dgm:pt modelId="{67E6DF7C-369A-41C6-8923-87F08BD8D3C5}" type="pres">
      <dgm:prSet presAssocID="{221707BE-0045-4A79-A7BB-450B4C43820A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C217A698-42A9-4590-9095-DB047D54BB0A}" type="presOf" srcId="{718CE935-3F69-4F66-85F6-EC86AD1DE03B}" destId="{07075D53-8539-416B-8024-C8AFA69459B9}" srcOrd="0" destOrd="0" presId="urn:microsoft.com/office/officeart/2018/2/layout/IconLabelList"/>
    <dgm:cxn modelId="{184DFB00-B62F-4D9A-8339-339E8C4F74B1}" type="presOf" srcId="{2CC2ED7B-8D53-4AC1-8B2F-DAA8710242F7}" destId="{76319788-248D-45FC-8B97-F613C3336A51}" srcOrd="0" destOrd="0" presId="urn:microsoft.com/office/officeart/2018/2/layout/IconLabelList"/>
    <dgm:cxn modelId="{321D4AC3-D607-4118-8CF3-B800296B5A5F}" type="presOf" srcId="{E725D35E-1E02-4086-8465-E6428E95D7D7}" destId="{A9C5CEC2-439E-4E20-946C-0A8CE1AAF222}" srcOrd="0" destOrd="0" presId="urn:microsoft.com/office/officeart/2018/2/layout/IconLabelList"/>
    <dgm:cxn modelId="{3F17FA19-88FD-469F-99AD-ACF48B46C1F1}" srcId="{2CC2ED7B-8D53-4AC1-8B2F-DAA8710242F7}" destId="{221707BE-0045-4A79-A7BB-450B4C43820A}" srcOrd="2" destOrd="0" parTransId="{6AE8821B-E30E-4A01-A916-9F98B66B4666}" sibTransId="{0449B67B-C008-4010-9560-588CD3063A6B}"/>
    <dgm:cxn modelId="{A9A076BE-396C-4D5E-B2C8-07453E95ACC2}" type="presOf" srcId="{221707BE-0045-4A79-A7BB-450B4C43820A}" destId="{67E6DF7C-369A-41C6-8923-87F08BD8D3C5}" srcOrd="0" destOrd="0" presId="urn:microsoft.com/office/officeart/2018/2/layout/IconLabelList"/>
    <dgm:cxn modelId="{5B88808D-8752-4848-87A7-959B5273FB67}" srcId="{2CC2ED7B-8D53-4AC1-8B2F-DAA8710242F7}" destId="{E725D35E-1E02-4086-8465-E6428E95D7D7}" srcOrd="1" destOrd="0" parTransId="{D84EF862-7A6F-463F-A06A-BDD45601444C}" sibTransId="{6B4A334A-1C1D-4BAA-B0ED-2BC3A62A7BBE}"/>
    <dgm:cxn modelId="{B6BA8EFD-1A2D-4FAC-BF83-D40CEDE085C2}" srcId="{2CC2ED7B-8D53-4AC1-8B2F-DAA8710242F7}" destId="{718CE935-3F69-4F66-85F6-EC86AD1DE03B}" srcOrd="0" destOrd="0" parTransId="{BE0C6741-6536-4BC3-B368-CFB6EDD8C679}" sibTransId="{3F19F00F-AF4C-4CAF-89A7-79EBA7BE3E15}"/>
    <dgm:cxn modelId="{A15E0160-C606-4769-AA7F-19D917ABFAF7}" type="presParOf" srcId="{76319788-248D-45FC-8B97-F613C3336A51}" destId="{028F71B1-1A23-43F5-A7CB-BB223DD09A6F}" srcOrd="0" destOrd="0" presId="urn:microsoft.com/office/officeart/2018/2/layout/IconLabelList"/>
    <dgm:cxn modelId="{CA7A5730-430D-4CF5-BC3E-08486658AE1C}" type="presParOf" srcId="{028F71B1-1A23-43F5-A7CB-BB223DD09A6F}" destId="{2669499B-D9E6-46DA-AFF5-28A4304F00A1}" srcOrd="0" destOrd="0" presId="urn:microsoft.com/office/officeart/2018/2/layout/IconLabelList"/>
    <dgm:cxn modelId="{4A33D44E-8D98-4B9D-B211-2AA5FB316C0B}" type="presParOf" srcId="{028F71B1-1A23-43F5-A7CB-BB223DD09A6F}" destId="{24CE2156-00E0-4269-BB27-7ED14E2C687F}" srcOrd="1" destOrd="0" presId="urn:microsoft.com/office/officeart/2018/2/layout/IconLabelList"/>
    <dgm:cxn modelId="{C6E20788-323E-43BC-8AB2-F6EC856038E1}" type="presParOf" srcId="{028F71B1-1A23-43F5-A7CB-BB223DD09A6F}" destId="{07075D53-8539-416B-8024-C8AFA69459B9}" srcOrd="2" destOrd="0" presId="urn:microsoft.com/office/officeart/2018/2/layout/IconLabelList"/>
    <dgm:cxn modelId="{C5A79BDE-E186-413E-8FF6-7FF6670F34C3}" type="presParOf" srcId="{76319788-248D-45FC-8B97-F613C3336A51}" destId="{BC9A5FA8-15DE-4015-B764-C0F4916A9DD0}" srcOrd="1" destOrd="0" presId="urn:microsoft.com/office/officeart/2018/2/layout/IconLabelList"/>
    <dgm:cxn modelId="{9220BED0-C63C-4AC8-8193-5A4D218C3BE6}" type="presParOf" srcId="{76319788-248D-45FC-8B97-F613C3336A51}" destId="{CB9C6A75-E8B6-4089-9010-86FD40CC42B4}" srcOrd="2" destOrd="0" presId="urn:microsoft.com/office/officeart/2018/2/layout/IconLabelList"/>
    <dgm:cxn modelId="{B728CE91-E18B-4BB8-8F92-2ECB2A8B0E45}" type="presParOf" srcId="{CB9C6A75-E8B6-4089-9010-86FD40CC42B4}" destId="{53C29036-5938-4D41-B324-2306BA85B6A2}" srcOrd="0" destOrd="0" presId="urn:microsoft.com/office/officeart/2018/2/layout/IconLabelList"/>
    <dgm:cxn modelId="{7C3F67CE-3AEB-49B3-B47F-69B6C4662D05}" type="presParOf" srcId="{CB9C6A75-E8B6-4089-9010-86FD40CC42B4}" destId="{4EAE6A9D-6004-461D-B988-837FEB4F17C2}" srcOrd="1" destOrd="0" presId="urn:microsoft.com/office/officeart/2018/2/layout/IconLabelList"/>
    <dgm:cxn modelId="{400166F2-F98D-4D04-A3B1-69C8282FAFD8}" type="presParOf" srcId="{CB9C6A75-E8B6-4089-9010-86FD40CC42B4}" destId="{A9C5CEC2-439E-4E20-946C-0A8CE1AAF222}" srcOrd="2" destOrd="0" presId="urn:microsoft.com/office/officeart/2018/2/layout/IconLabelList"/>
    <dgm:cxn modelId="{B84FB90E-F648-4D90-9E1A-FD0AF24B7A20}" type="presParOf" srcId="{76319788-248D-45FC-8B97-F613C3336A51}" destId="{D2FA2932-1614-4CFF-9124-1ACCAAD59B15}" srcOrd="3" destOrd="0" presId="urn:microsoft.com/office/officeart/2018/2/layout/IconLabelList"/>
    <dgm:cxn modelId="{EF710C50-7CA1-4AF7-A4EB-A7F9224AFDEC}" type="presParOf" srcId="{76319788-248D-45FC-8B97-F613C3336A51}" destId="{27CE6946-1DC6-49B8-B896-27E8E8541600}" srcOrd="4" destOrd="0" presId="urn:microsoft.com/office/officeart/2018/2/layout/IconLabelList"/>
    <dgm:cxn modelId="{D4980247-6591-46E5-880A-49652AF5E0D9}" type="presParOf" srcId="{27CE6946-1DC6-49B8-B896-27E8E8541600}" destId="{6C310C87-6F4E-454D-9D49-C697A7F31055}" srcOrd="0" destOrd="0" presId="urn:microsoft.com/office/officeart/2018/2/layout/IconLabelList"/>
    <dgm:cxn modelId="{6D887F78-32B1-4735-8C84-2596F74E86CA}" type="presParOf" srcId="{27CE6946-1DC6-49B8-B896-27E8E8541600}" destId="{CEFA2016-D2E9-4589-AD0E-5B246F6D3D4B}" srcOrd="1" destOrd="0" presId="urn:microsoft.com/office/officeart/2018/2/layout/IconLabelList"/>
    <dgm:cxn modelId="{5DA6E96B-93D8-4E7D-9630-96978EBD5236}" type="presParOf" srcId="{27CE6946-1DC6-49B8-B896-27E8E8541600}" destId="{67E6DF7C-369A-41C6-8923-87F08BD8D3C5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21E17E59-686F-4348-8EE5-1EC21F5E2FEC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9D0525E-5F1C-4C3E-AB97-EE1778AC0B71}">
      <dgm:prSet/>
      <dgm:spPr/>
      <dgm:t>
        <a:bodyPr/>
        <a:lstStyle/>
        <a:p>
          <a:r>
            <a:rPr lang="en-US"/>
            <a:t>68-year-old chronic smoker with COPD</a:t>
          </a:r>
        </a:p>
      </dgm:t>
    </dgm:pt>
    <dgm:pt modelId="{9ED8EE91-75F1-417B-A574-03A72DBDCBD6}" type="parTrans" cxnId="{F9B62BF0-E690-4DA6-8AD9-22F81FC930EF}">
      <dgm:prSet/>
      <dgm:spPr/>
      <dgm:t>
        <a:bodyPr/>
        <a:lstStyle/>
        <a:p>
          <a:endParaRPr lang="en-US"/>
        </a:p>
      </dgm:t>
    </dgm:pt>
    <dgm:pt modelId="{43067BCB-E605-4D91-8306-5302BC3AAC62}" type="sibTrans" cxnId="{F9B62BF0-E690-4DA6-8AD9-22F81FC930EF}">
      <dgm:prSet/>
      <dgm:spPr/>
      <dgm:t>
        <a:bodyPr/>
        <a:lstStyle/>
        <a:p>
          <a:endParaRPr lang="en-US"/>
        </a:p>
      </dgm:t>
    </dgm:pt>
    <dgm:pt modelId="{45CF9EAE-FA6A-42C9-9452-80A83DF14444}">
      <dgm:prSet/>
      <dgm:spPr/>
      <dgm:t>
        <a:bodyPr/>
        <a:lstStyle/>
        <a:p>
          <a:r>
            <a:rPr lang="en-US" dirty="0"/>
            <a:t>≥3 exacerbations in 12 months requiring admission</a:t>
          </a:r>
        </a:p>
      </dgm:t>
    </dgm:pt>
    <dgm:pt modelId="{2C302ED6-1E7C-45CA-9776-C887E068224D}" type="parTrans" cxnId="{523E9E36-A662-433D-AF62-73CA496D00EF}">
      <dgm:prSet/>
      <dgm:spPr/>
      <dgm:t>
        <a:bodyPr/>
        <a:lstStyle/>
        <a:p>
          <a:endParaRPr lang="en-US"/>
        </a:p>
      </dgm:t>
    </dgm:pt>
    <dgm:pt modelId="{76FF8456-79AA-4818-94D5-84174E984345}" type="sibTrans" cxnId="{523E9E36-A662-433D-AF62-73CA496D00EF}">
      <dgm:prSet/>
      <dgm:spPr/>
      <dgm:t>
        <a:bodyPr/>
        <a:lstStyle/>
        <a:p>
          <a:endParaRPr lang="en-US"/>
        </a:p>
      </dgm:t>
    </dgm:pt>
    <dgm:pt modelId="{3597BAF1-432D-4D12-AB93-6149342CFB70}">
      <dgm:prSet/>
      <dgm:spPr/>
      <dgm:t>
        <a:bodyPr/>
        <a:lstStyle/>
        <a:p>
          <a:r>
            <a:rPr lang="en-US" dirty="0"/>
            <a:t>Poor response to LABA+LAMA+ICS inhaler, steroid dependent, now on home oxygen</a:t>
          </a:r>
        </a:p>
      </dgm:t>
    </dgm:pt>
    <dgm:pt modelId="{730CE3A8-88A5-4A6A-85F6-CF8B0F8A35CD}" type="parTrans" cxnId="{DD94C834-ACEC-43DB-8944-0F1E88618F6D}">
      <dgm:prSet/>
      <dgm:spPr/>
      <dgm:t>
        <a:bodyPr/>
        <a:lstStyle/>
        <a:p>
          <a:endParaRPr lang="en-US"/>
        </a:p>
      </dgm:t>
    </dgm:pt>
    <dgm:pt modelId="{5DBFF72B-5B99-4B9A-8195-94CBA53EBA45}" type="sibTrans" cxnId="{DD94C834-ACEC-43DB-8944-0F1E88618F6D}">
      <dgm:prSet/>
      <dgm:spPr/>
      <dgm:t>
        <a:bodyPr/>
        <a:lstStyle/>
        <a:p>
          <a:endParaRPr lang="en-US"/>
        </a:p>
      </dgm:t>
    </dgm:pt>
    <dgm:pt modelId="{3065740A-2AC9-40E6-A846-4033AFC537A7}" type="pres">
      <dgm:prSet presAssocID="{21E17E59-686F-4348-8EE5-1EC21F5E2FE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7B7F742-2B5A-4F13-85ED-197DB28BA11F}" type="pres">
      <dgm:prSet presAssocID="{09D0525E-5F1C-4C3E-AB97-EE1778AC0B7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D33F183-9890-4791-8DB8-CC46D1087805}" type="pres">
      <dgm:prSet presAssocID="{43067BCB-E605-4D91-8306-5302BC3AAC62}" presName="spacer" presStyleCnt="0"/>
      <dgm:spPr/>
    </dgm:pt>
    <dgm:pt modelId="{F1B86A1E-D270-4B82-86B8-1344D3463CD5}" type="pres">
      <dgm:prSet presAssocID="{45CF9EAE-FA6A-42C9-9452-80A83DF1444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3E6732D-0B2C-4CB2-9F90-2DEFAF3F8B35}" type="pres">
      <dgm:prSet presAssocID="{76FF8456-79AA-4818-94D5-84174E984345}" presName="spacer" presStyleCnt="0"/>
      <dgm:spPr/>
    </dgm:pt>
    <dgm:pt modelId="{5D63DA4D-0B92-40E2-B85C-3285458BCA08}" type="pres">
      <dgm:prSet presAssocID="{3597BAF1-432D-4D12-AB93-6149342CFB7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3E66F7F-DC91-42AC-8491-FB2E33363BE3}" type="presOf" srcId="{09D0525E-5F1C-4C3E-AB97-EE1778AC0B71}" destId="{67B7F742-2B5A-4F13-85ED-197DB28BA11F}" srcOrd="0" destOrd="0" presId="urn:microsoft.com/office/officeart/2005/8/layout/vList2"/>
    <dgm:cxn modelId="{805ADC04-C0E6-4C6A-89F3-94BF4E82AD86}" type="presOf" srcId="{3597BAF1-432D-4D12-AB93-6149342CFB70}" destId="{5D63DA4D-0B92-40E2-B85C-3285458BCA08}" srcOrd="0" destOrd="0" presId="urn:microsoft.com/office/officeart/2005/8/layout/vList2"/>
    <dgm:cxn modelId="{523E9E36-A662-433D-AF62-73CA496D00EF}" srcId="{21E17E59-686F-4348-8EE5-1EC21F5E2FEC}" destId="{45CF9EAE-FA6A-42C9-9452-80A83DF14444}" srcOrd="1" destOrd="0" parTransId="{2C302ED6-1E7C-45CA-9776-C887E068224D}" sibTransId="{76FF8456-79AA-4818-94D5-84174E984345}"/>
    <dgm:cxn modelId="{F9B62BF0-E690-4DA6-8AD9-22F81FC930EF}" srcId="{21E17E59-686F-4348-8EE5-1EC21F5E2FEC}" destId="{09D0525E-5F1C-4C3E-AB97-EE1778AC0B71}" srcOrd="0" destOrd="0" parTransId="{9ED8EE91-75F1-417B-A574-03A72DBDCBD6}" sibTransId="{43067BCB-E605-4D91-8306-5302BC3AAC62}"/>
    <dgm:cxn modelId="{B23B5357-64D7-4F45-9678-EE9B47B2BDBC}" type="presOf" srcId="{45CF9EAE-FA6A-42C9-9452-80A83DF14444}" destId="{F1B86A1E-D270-4B82-86B8-1344D3463CD5}" srcOrd="0" destOrd="0" presId="urn:microsoft.com/office/officeart/2005/8/layout/vList2"/>
    <dgm:cxn modelId="{DD94C834-ACEC-43DB-8944-0F1E88618F6D}" srcId="{21E17E59-686F-4348-8EE5-1EC21F5E2FEC}" destId="{3597BAF1-432D-4D12-AB93-6149342CFB70}" srcOrd="2" destOrd="0" parTransId="{730CE3A8-88A5-4A6A-85F6-CF8B0F8A35CD}" sibTransId="{5DBFF72B-5B99-4B9A-8195-94CBA53EBA45}"/>
    <dgm:cxn modelId="{A5DECEAB-7416-4D98-BFB7-38A948F43E70}" type="presOf" srcId="{21E17E59-686F-4348-8EE5-1EC21F5E2FEC}" destId="{3065740A-2AC9-40E6-A846-4033AFC537A7}" srcOrd="0" destOrd="0" presId="urn:microsoft.com/office/officeart/2005/8/layout/vList2"/>
    <dgm:cxn modelId="{17E46F59-E358-42C5-BFDA-ABE61A53CDEF}" type="presParOf" srcId="{3065740A-2AC9-40E6-A846-4033AFC537A7}" destId="{67B7F742-2B5A-4F13-85ED-197DB28BA11F}" srcOrd="0" destOrd="0" presId="urn:microsoft.com/office/officeart/2005/8/layout/vList2"/>
    <dgm:cxn modelId="{AB4B2AC8-4E9D-4FC6-8714-EDA0D30F71A1}" type="presParOf" srcId="{3065740A-2AC9-40E6-A846-4033AFC537A7}" destId="{3D33F183-9890-4791-8DB8-CC46D1087805}" srcOrd="1" destOrd="0" presId="urn:microsoft.com/office/officeart/2005/8/layout/vList2"/>
    <dgm:cxn modelId="{F8D5FEC2-7E04-4324-8979-5F9A8731F244}" type="presParOf" srcId="{3065740A-2AC9-40E6-A846-4033AFC537A7}" destId="{F1B86A1E-D270-4B82-86B8-1344D3463CD5}" srcOrd="2" destOrd="0" presId="urn:microsoft.com/office/officeart/2005/8/layout/vList2"/>
    <dgm:cxn modelId="{2FCE629C-34EA-4EEB-97E0-01FBA5D0A4D8}" type="presParOf" srcId="{3065740A-2AC9-40E6-A846-4033AFC537A7}" destId="{63E6732D-0B2C-4CB2-9F90-2DEFAF3F8B35}" srcOrd="3" destOrd="0" presId="urn:microsoft.com/office/officeart/2005/8/layout/vList2"/>
    <dgm:cxn modelId="{CC235DEE-F892-4053-A3DE-EBFF40510A78}" type="presParOf" srcId="{3065740A-2AC9-40E6-A846-4033AFC537A7}" destId="{5D63DA4D-0B92-40E2-B85C-3285458BCA0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6A82343D-971C-43C1-B4C3-9AB78B14BB4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AD1AA8FB-C6BC-494E-9166-76AC8E6B6909}">
      <dgm:prSet/>
      <dgm:spPr/>
      <dgm:t>
        <a:bodyPr/>
        <a:lstStyle/>
        <a:p>
          <a:r>
            <a:rPr lang="en-US"/>
            <a:t>A modest grant has been allocated to support patients identified as </a:t>
          </a:r>
          <a:r>
            <a:rPr lang="en-US" b="1"/>
            <a:t>GOLD</a:t>
          </a:r>
          <a:r>
            <a:rPr lang="en-US"/>
            <a:t>, with priority given to those under the </a:t>
          </a:r>
          <a:r>
            <a:rPr lang="en-US" b="1"/>
            <a:t>AMBER</a:t>
          </a:r>
          <a:r>
            <a:rPr lang="en-US"/>
            <a:t> code.</a:t>
          </a:r>
        </a:p>
      </dgm:t>
    </dgm:pt>
    <dgm:pt modelId="{6CE39BE8-9E0E-41A0-B401-CD4159315D67}" type="parTrans" cxnId="{55F3A722-618F-46CB-92D8-5A4711E10F2A}">
      <dgm:prSet/>
      <dgm:spPr/>
      <dgm:t>
        <a:bodyPr/>
        <a:lstStyle/>
        <a:p>
          <a:endParaRPr lang="en-US"/>
        </a:p>
      </dgm:t>
    </dgm:pt>
    <dgm:pt modelId="{166FA55B-2DAA-4112-A85E-3FFA58A882BA}" type="sibTrans" cxnId="{55F3A722-618F-46CB-92D8-5A4711E10F2A}">
      <dgm:prSet/>
      <dgm:spPr/>
      <dgm:t>
        <a:bodyPr/>
        <a:lstStyle/>
        <a:p>
          <a:endParaRPr lang="en-US"/>
        </a:p>
      </dgm:t>
    </dgm:pt>
    <dgm:pt modelId="{8E0D20A1-2FCC-41D1-B627-09382DCF55F2}">
      <dgm:prSet/>
      <dgm:spPr/>
      <dgm:t>
        <a:bodyPr/>
        <a:lstStyle/>
        <a:p>
          <a:r>
            <a:rPr lang="en-US"/>
            <a:t>So far, we are planning the following:</a:t>
          </a:r>
        </a:p>
      </dgm:t>
    </dgm:pt>
    <dgm:pt modelId="{5EE6FC58-3916-4711-9FEE-323F559B823B}" type="parTrans" cxnId="{E7704C83-44C0-40DD-8BF8-579C7CA9D9AF}">
      <dgm:prSet/>
      <dgm:spPr/>
      <dgm:t>
        <a:bodyPr/>
        <a:lstStyle/>
        <a:p>
          <a:endParaRPr lang="en-US"/>
        </a:p>
      </dgm:t>
    </dgm:pt>
    <dgm:pt modelId="{60DF92B5-941E-42A6-B2FD-0D16DFB21031}" type="sibTrans" cxnId="{E7704C83-44C0-40DD-8BF8-579C7CA9D9AF}">
      <dgm:prSet/>
      <dgm:spPr/>
      <dgm:t>
        <a:bodyPr/>
        <a:lstStyle/>
        <a:p>
          <a:endParaRPr lang="en-US"/>
        </a:p>
      </dgm:t>
    </dgm:pt>
    <dgm:pt modelId="{000A833E-8772-4DF8-87A9-8520F471D241}">
      <dgm:prSet/>
      <dgm:spPr/>
      <dgm:t>
        <a:bodyPr/>
        <a:lstStyle/>
        <a:p>
          <a:r>
            <a:rPr lang="en-US" i="1"/>
            <a:t>All bed-bound GOLD patients will receive free ripple mattresses.</a:t>
          </a:r>
          <a:endParaRPr lang="en-US"/>
        </a:p>
      </dgm:t>
    </dgm:pt>
    <dgm:pt modelId="{0C37FDC9-9B05-475E-A846-62E65CC8EC2F}" type="parTrans" cxnId="{0F1978A3-CE00-4362-8539-90F2A26F4327}">
      <dgm:prSet/>
      <dgm:spPr/>
      <dgm:t>
        <a:bodyPr/>
        <a:lstStyle/>
        <a:p>
          <a:endParaRPr lang="en-US"/>
        </a:p>
      </dgm:t>
    </dgm:pt>
    <dgm:pt modelId="{4F0D955E-FB1C-41AF-8938-5478F2A6AD5D}" type="sibTrans" cxnId="{0F1978A3-CE00-4362-8539-90F2A26F4327}">
      <dgm:prSet/>
      <dgm:spPr/>
      <dgm:t>
        <a:bodyPr/>
        <a:lstStyle/>
        <a:p>
          <a:endParaRPr lang="en-US"/>
        </a:p>
      </dgm:t>
    </dgm:pt>
    <dgm:pt modelId="{A6122699-B6BE-4EBD-AB5D-41104ED46663}">
      <dgm:prSet/>
      <dgm:spPr/>
      <dgm:t>
        <a:bodyPr/>
        <a:lstStyle/>
        <a:p>
          <a:r>
            <a:rPr lang="en-US" i="1"/>
            <a:t>Incontinent GOLD patients will receive free diapers.</a:t>
          </a:r>
          <a:endParaRPr lang="en-US"/>
        </a:p>
      </dgm:t>
    </dgm:pt>
    <dgm:pt modelId="{7CBDA412-8559-4C17-B28E-3AF792E1FEB3}" type="parTrans" cxnId="{F14C6F4D-5F6B-4365-83C0-0E15FE329BDE}">
      <dgm:prSet/>
      <dgm:spPr/>
      <dgm:t>
        <a:bodyPr/>
        <a:lstStyle/>
        <a:p>
          <a:endParaRPr lang="en-US"/>
        </a:p>
      </dgm:t>
    </dgm:pt>
    <dgm:pt modelId="{F52D385C-4C10-4C1D-9580-99F1E1898068}" type="sibTrans" cxnId="{F14C6F4D-5F6B-4365-83C0-0E15FE329BDE}">
      <dgm:prSet/>
      <dgm:spPr/>
      <dgm:t>
        <a:bodyPr/>
        <a:lstStyle/>
        <a:p>
          <a:endParaRPr lang="en-US"/>
        </a:p>
      </dgm:t>
    </dgm:pt>
    <dgm:pt modelId="{551CBA5C-67E9-4BE6-8CE6-0F1131517A32}">
      <dgm:prSet/>
      <dgm:spPr/>
      <dgm:t>
        <a:bodyPr/>
        <a:lstStyle/>
        <a:p>
          <a:r>
            <a:rPr lang="en-US" i="1"/>
            <a:t>Facilitation of home visits with the community team. Essential shopping may be provided based on the patient’s needs.</a:t>
          </a:r>
          <a:endParaRPr lang="en-US"/>
        </a:p>
      </dgm:t>
    </dgm:pt>
    <dgm:pt modelId="{DCD95CF9-51DE-44D7-A304-422A1EDF7503}" type="parTrans" cxnId="{923CAA7E-DAAA-4070-B69D-14F64F384F30}">
      <dgm:prSet/>
      <dgm:spPr/>
      <dgm:t>
        <a:bodyPr/>
        <a:lstStyle/>
        <a:p>
          <a:endParaRPr lang="en-US"/>
        </a:p>
      </dgm:t>
    </dgm:pt>
    <dgm:pt modelId="{8A5A0DC1-EC2C-40DF-AD78-B7B64145A2CF}" type="sibTrans" cxnId="{923CAA7E-DAAA-4070-B69D-14F64F384F30}">
      <dgm:prSet/>
      <dgm:spPr/>
      <dgm:t>
        <a:bodyPr/>
        <a:lstStyle/>
        <a:p>
          <a:endParaRPr lang="en-US"/>
        </a:p>
      </dgm:t>
    </dgm:pt>
    <dgm:pt modelId="{01810A47-FBB5-49FC-A50C-DB38F4EC843F}">
      <dgm:prSet/>
      <dgm:spPr/>
      <dgm:t>
        <a:bodyPr/>
        <a:lstStyle/>
        <a:p>
          <a:r>
            <a:rPr lang="en-US" i="1"/>
            <a:t>The grant is not intended to cover clinical expenses or medications, except in very special circumstances.</a:t>
          </a:r>
          <a:endParaRPr lang="en-US"/>
        </a:p>
      </dgm:t>
    </dgm:pt>
    <dgm:pt modelId="{435D0338-C9D7-4A36-864B-208FB066A901}" type="parTrans" cxnId="{3422542A-518A-4C3B-A7E7-B2F75E469057}">
      <dgm:prSet/>
      <dgm:spPr/>
      <dgm:t>
        <a:bodyPr/>
        <a:lstStyle/>
        <a:p>
          <a:endParaRPr lang="en-US"/>
        </a:p>
      </dgm:t>
    </dgm:pt>
    <dgm:pt modelId="{86072C70-A7C2-4A1A-ABF2-A1C37BDA9DB7}" type="sibTrans" cxnId="{3422542A-518A-4C3B-A7E7-B2F75E469057}">
      <dgm:prSet/>
      <dgm:spPr/>
      <dgm:t>
        <a:bodyPr/>
        <a:lstStyle/>
        <a:p>
          <a:endParaRPr lang="en-US"/>
        </a:p>
      </dgm:t>
    </dgm:pt>
    <dgm:pt modelId="{097EFB6D-E210-4F98-8F16-EC25A128ED1B}">
      <dgm:prSet/>
      <dgm:spPr/>
      <dgm:t>
        <a:bodyPr/>
        <a:lstStyle/>
        <a:p>
          <a:r>
            <a:rPr lang="en-US"/>
            <a:t>If any coded patient in the ward has a pressing need that may be supported by this grant, kindly let us know</a:t>
          </a:r>
        </a:p>
      </dgm:t>
    </dgm:pt>
    <dgm:pt modelId="{39FA0574-035C-49EF-A819-62D32B848381}" type="parTrans" cxnId="{5B006C02-AC56-4A9C-BE53-65B613C11F5B}">
      <dgm:prSet/>
      <dgm:spPr/>
      <dgm:t>
        <a:bodyPr/>
        <a:lstStyle/>
        <a:p>
          <a:endParaRPr lang="en-US"/>
        </a:p>
      </dgm:t>
    </dgm:pt>
    <dgm:pt modelId="{63E7FEBB-62C9-4AC2-A2EA-E614019D75B3}" type="sibTrans" cxnId="{5B006C02-AC56-4A9C-BE53-65B613C11F5B}">
      <dgm:prSet/>
      <dgm:spPr/>
      <dgm:t>
        <a:bodyPr/>
        <a:lstStyle/>
        <a:p>
          <a:endParaRPr lang="en-US"/>
        </a:p>
      </dgm:t>
    </dgm:pt>
    <dgm:pt modelId="{99CE0766-33AC-4427-8B81-0D8D7288074F}" type="pres">
      <dgm:prSet presAssocID="{6A82343D-971C-43C1-B4C3-9AB78B14BB4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7FBBA43-9AE7-4D35-BB9A-FD9AD24C0EEF}" type="pres">
      <dgm:prSet presAssocID="{AD1AA8FB-C6BC-494E-9166-76AC8E6B6909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87EADE-B48B-4327-9411-0F3676BB4AAA}" type="pres">
      <dgm:prSet presAssocID="{166FA55B-2DAA-4112-A85E-3FFA58A882BA}" presName="spacer" presStyleCnt="0"/>
      <dgm:spPr/>
    </dgm:pt>
    <dgm:pt modelId="{0B1419FA-2DE6-46C2-86AA-C7A232B2FF37}" type="pres">
      <dgm:prSet presAssocID="{8E0D20A1-2FCC-41D1-B627-09382DCF55F2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02A5085-2FDB-48E9-B127-2061B5DABD93}" type="pres">
      <dgm:prSet presAssocID="{8E0D20A1-2FCC-41D1-B627-09382DCF55F2}" presName="childText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F7171D-9779-43A2-87D7-E4E1B12A68AF}" type="pres">
      <dgm:prSet presAssocID="{097EFB6D-E210-4F98-8F16-EC25A128ED1B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B006C02-AC56-4A9C-BE53-65B613C11F5B}" srcId="{6A82343D-971C-43C1-B4C3-9AB78B14BB4A}" destId="{097EFB6D-E210-4F98-8F16-EC25A128ED1B}" srcOrd="2" destOrd="0" parTransId="{39FA0574-035C-49EF-A819-62D32B848381}" sibTransId="{63E7FEBB-62C9-4AC2-A2EA-E614019D75B3}"/>
    <dgm:cxn modelId="{3422542A-518A-4C3B-A7E7-B2F75E469057}" srcId="{8E0D20A1-2FCC-41D1-B627-09382DCF55F2}" destId="{01810A47-FBB5-49FC-A50C-DB38F4EC843F}" srcOrd="3" destOrd="0" parTransId="{435D0338-C9D7-4A36-864B-208FB066A901}" sibTransId="{86072C70-A7C2-4A1A-ABF2-A1C37BDA9DB7}"/>
    <dgm:cxn modelId="{0F1978A3-CE00-4362-8539-90F2A26F4327}" srcId="{8E0D20A1-2FCC-41D1-B627-09382DCF55F2}" destId="{000A833E-8772-4DF8-87A9-8520F471D241}" srcOrd="0" destOrd="0" parTransId="{0C37FDC9-9B05-475E-A846-62E65CC8EC2F}" sibTransId="{4F0D955E-FB1C-41AF-8938-5478F2A6AD5D}"/>
    <dgm:cxn modelId="{55F3A722-618F-46CB-92D8-5A4711E10F2A}" srcId="{6A82343D-971C-43C1-B4C3-9AB78B14BB4A}" destId="{AD1AA8FB-C6BC-494E-9166-76AC8E6B6909}" srcOrd="0" destOrd="0" parTransId="{6CE39BE8-9E0E-41A0-B401-CD4159315D67}" sibTransId="{166FA55B-2DAA-4112-A85E-3FFA58A882BA}"/>
    <dgm:cxn modelId="{D779C835-8281-4183-8722-4EF66A77AF8A}" type="presOf" srcId="{000A833E-8772-4DF8-87A9-8520F471D241}" destId="{E02A5085-2FDB-48E9-B127-2061B5DABD93}" srcOrd="0" destOrd="0" presId="urn:microsoft.com/office/officeart/2005/8/layout/vList2"/>
    <dgm:cxn modelId="{7A6E455B-23B7-4FF2-B06F-ED46E6C1047B}" type="presOf" srcId="{01810A47-FBB5-49FC-A50C-DB38F4EC843F}" destId="{E02A5085-2FDB-48E9-B127-2061B5DABD93}" srcOrd="0" destOrd="3" presId="urn:microsoft.com/office/officeart/2005/8/layout/vList2"/>
    <dgm:cxn modelId="{0FC1CC22-BE3B-421A-8821-91E6C2872A85}" type="presOf" srcId="{097EFB6D-E210-4F98-8F16-EC25A128ED1B}" destId="{D3F7171D-9779-43A2-87D7-E4E1B12A68AF}" srcOrd="0" destOrd="0" presId="urn:microsoft.com/office/officeart/2005/8/layout/vList2"/>
    <dgm:cxn modelId="{7ECCE8C0-236F-409D-B8BC-135D55ED3BF7}" type="presOf" srcId="{AD1AA8FB-C6BC-494E-9166-76AC8E6B6909}" destId="{07FBBA43-9AE7-4D35-BB9A-FD9AD24C0EEF}" srcOrd="0" destOrd="0" presId="urn:microsoft.com/office/officeart/2005/8/layout/vList2"/>
    <dgm:cxn modelId="{5544BA56-FB6F-43EF-B96C-9CFA43A4AB82}" type="presOf" srcId="{8E0D20A1-2FCC-41D1-B627-09382DCF55F2}" destId="{0B1419FA-2DE6-46C2-86AA-C7A232B2FF37}" srcOrd="0" destOrd="0" presId="urn:microsoft.com/office/officeart/2005/8/layout/vList2"/>
    <dgm:cxn modelId="{F14C6F4D-5F6B-4365-83C0-0E15FE329BDE}" srcId="{8E0D20A1-2FCC-41D1-B627-09382DCF55F2}" destId="{A6122699-B6BE-4EBD-AB5D-41104ED46663}" srcOrd="1" destOrd="0" parTransId="{7CBDA412-8559-4C17-B28E-3AF792E1FEB3}" sibTransId="{F52D385C-4C10-4C1D-9580-99F1E1898068}"/>
    <dgm:cxn modelId="{58EF8649-338B-416C-9B4E-70BEF43DAD11}" type="presOf" srcId="{A6122699-B6BE-4EBD-AB5D-41104ED46663}" destId="{E02A5085-2FDB-48E9-B127-2061B5DABD93}" srcOrd="0" destOrd="1" presId="urn:microsoft.com/office/officeart/2005/8/layout/vList2"/>
    <dgm:cxn modelId="{923CAA7E-DAAA-4070-B69D-14F64F384F30}" srcId="{8E0D20A1-2FCC-41D1-B627-09382DCF55F2}" destId="{551CBA5C-67E9-4BE6-8CE6-0F1131517A32}" srcOrd="2" destOrd="0" parTransId="{DCD95CF9-51DE-44D7-A304-422A1EDF7503}" sibTransId="{8A5A0DC1-EC2C-40DF-AD78-B7B64145A2CF}"/>
    <dgm:cxn modelId="{E7704C83-44C0-40DD-8BF8-579C7CA9D9AF}" srcId="{6A82343D-971C-43C1-B4C3-9AB78B14BB4A}" destId="{8E0D20A1-2FCC-41D1-B627-09382DCF55F2}" srcOrd="1" destOrd="0" parTransId="{5EE6FC58-3916-4711-9FEE-323F559B823B}" sibTransId="{60DF92B5-941E-42A6-B2FD-0D16DFB21031}"/>
    <dgm:cxn modelId="{418B6EE0-2B04-4003-823D-1A27CFE8798F}" type="presOf" srcId="{6A82343D-971C-43C1-B4C3-9AB78B14BB4A}" destId="{99CE0766-33AC-4427-8B81-0D8D7288074F}" srcOrd="0" destOrd="0" presId="urn:microsoft.com/office/officeart/2005/8/layout/vList2"/>
    <dgm:cxn modelId="{874ADCE0-5EF3-40C5-AA56-C8CC5F9E4DEA}" type="presOf" srcId="{551CBA5C-67E9-4BE6-8CE6-0F1131517A32}" destId="{E02A5085-2FDB-48E9-B127-2061B5DABD93}" srcOrd="0" destOrd="2" presId="urn:microsoft.com/office/officeart/2005/8/layout/vList2"/>
    <dgm:cxn modelId="{8D855F06-FA39-46B9-8D1A-262FCBE3E47B}" type="presParOf" srcId="{99CE0766-33AC-4427-8B81-0D8D7288074F}" destId="{07FBBA43-9AE7-4D35-BB9A-FD9AD24C0EEF}" srcOrd="0" destOrd="0" presId="urn:microsoft.com/office/officeart/2005/8/layout/vList2"/>
    <dgm:cxn modelId="{6319E988-E33E-4A9A-8447-1AE61EFAC201}" type="presParOf" srcId="{99CE0766-33AC-4427-8B81-0D8D7288074F}" destId="{7687EADE-B48B-4327-9411-0F3676BB4AAA}" srcOrd="1" destOrd="0" presId="urn:microsoft.com/office/officeart/2005/8/layout/vList2"/>
    <dgm:cxn modelId="{E2038D53-DE39-45E5-A02A-D3A746AF3207}" type="presParOf" srcId="{99CE0766-33AC-4427-8B81-0D8D7288074F}" destId="{0B1419FA-2DE6-46C2-86AA-C7A232B2FF37}" srcOrd="2" destOrd="0" presId="urn:microsoft.com/office/officeart/2005/8/layout/vList2"/>
    <dgm:cxn modelId="{18560718-1981-4EA3-A98B-5EB34EBDF2B4}" type="presParOf" srcId="{99CE0766-33AC-4427-8B81-0D8D7288074F}" destId="{E02A5085-2FDB-48E9-B127-2061B5DABD93}" srcOrd="3" destOrd="0" presId="urn:microsoft.com/office/officeart/2005/8/layout/vList2"/>
    <dgm:cxn modelId="{A9C94706-37F9-4B5A-AD75-DCC8E475EBE2}" type="presParOf" srcId="{99CE0766-33AC-4427-8B81-0D8D7288074F}" destId="{D3F7171D-9779-43A2-87D7-E4E1B12A68AF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2B4B4106-5302-4F5A-AD99-7D8CFB7F5FF9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190C573-3BC0-445F-87B6-E99224AD7DC8}">
      <dgm:prSet/>
      <dgm:spPr/>
      <dgm:t>
        <a:bodyPr/>
        <a:lstStyle/>
        <a:p>
          <a:r>
            <a:rPr lang="en-US"/>
            <a:t>The patient’s code should appear in the notes</a:t>
          </a:r>
        </a:p>
      </dgm:t>
    </dgm:pt>
    <dgm:pt modelId="{FE6FE1DB-3D95-4ADC-AB23-D68FA1BD956D}" type="parTrans" cxnId="{BFDB88F5-07AF-4045-B4D2-0672867C9D93}">
      <dgm:prSet/>
      <dgm:spPr/>
      <dgm:t>
        <a:bodyPr/>
        <a:lstStyle/>
        <a:p>
          <a:endParaRPr lang="en-US"/>
        </a:p>
      </dgm:t>
    </dgm:pt>
    <dgm:pt modelId="{048E055F-9ADF-41D9-A0C1-2E8340AC30A4}" type="sibTrans" cxnId="{BFDB88F5-07AF-4045-B4D2-0672867C9D93}">
      <dgm:prSet/>
      <dgm:spPr/>
      <dgm:t>
        <a:bodyPr/>
        <a:lstStyle/>
        <a:p>
          <a:endParaRPr lang="en-US"/>
        </a:p>
      </dgm:t>
    </dgm:pt>
    <dgm:pt modelId="{73E411B3-1EF0-41A3-BA35-FD1873582707}">
      <dgm:prSet/>
      <dgm:spPr/>
      <dgm:t>
        <a:bodyPr/>
        <a:lstStyle/>
        <a:p>
          <a:r>
            <a:rPr lang="en-US"/>
            <a:t>A family conference should be set up for GOLD patients</a:t>
          </a:r>
        </a:p>
      </dgm:t>
    </dgm:pt>
    <dgm:pt modelId="{3D326B32-951C-40C2-81A8-7A2EFE3FCF19}" type="parTrans" cxnId="{35E3BB5A-0F86-4CFE-B73D-3F0004D45BAE}">
      <dgm:prSet/>
      <dgm:spPr/>
      <dgm:t>
        <a:bodyPr/>
        <a:lstStyle/>
        <a:p>
          <a:endParaRPr lang="en-US"/>
        </a:p>
      </dgm:t>
    </dgm:pt>
    <dgm:pt modelId="{5C11486C-9239-4F08-9AC3-15F79FECF8E2}" type="sibTrans" cxnId="{35E3BB5A-0F86-4CFE-B73D-3F0004D45BAE}">
      <dgm:prSet/>
      <dgm:spPr/>
      <dgm:t>
        <a:bodyPr/>
        <a:lstStyle/>
        <a:p>
          <a:endParaRPr lang="en-US"/>
        </a:p>
      </dgm:t>
    </dgm:pt>
    <dgm:pt modelId="{61E37164-E757-4D28-BDF9-50AF6EC315A0}">
      <dgm:prSet/>
      <dgm:spPr/>
      <dgm:t>
        <a:bodyPr/>
        <a:lstStyle/>
        <a:p>
          <a:r>
            <a:rPr lang="en-US"/>
            <a:t>Advance Care Plans and DNR/DNI status should be clearly documented.</a:t>
          </a:r>
        </a:p>
      </dgm:t>
    </dgm:pt>
    <dgm:pt modelId="{AFEB2D83-AAFF-470A-8D7B-CF5DDE83EB77}" type="parTrans" cxnId="{1E1FDE0D-3CA4-40AB-AAD3-75ADE44E7FB3}">
      <dgm:prSet/>
      <dgm:spPr/>
      <dgm:t>
        <a:bodyPr/>
        <a:lstStyle/>
        <a:p>
          <a:endParaRPr lang="en-US"/>
        </a:p>
      </dgm:t>
    </dgm:pt>
    <dgm:pt modelId="{C698D8F6-A665-4B74-AB2B-3F6C7DBCF674}" type="sibTrans" cxnId="{1E1FDE0D-3CA4-40AB-AAD3-75ADE44E7FB3}">
      <dgm:prSet/>
      <dgm:spPr/>
      <dgm:t>
        <a:bodyPr/>
        <a:lstStyle/>
        <a:p>
          <a:endParaRPr lang="en-US"/>
        </a:p>
      </dgm:t>
    </dgm:pt>
    <dgm:pt modelId="{16A7A465-321A-43A9-B433-9FBF1B409155}">
      <dgm:prSet/>
      <dgm:spPr/>
      <dgm:t>
        <a:bodyPr/>
        <a:lstStyle/>
        <a:p>
          <a:r>
            <a:rPr lang="en-US"/>
            <a:t>Discharged patients will be linked with the community team led by RCO Dickson Fundi to support home-based interventions</a:t>
          </a:r>
        </a:p>
      </dgm:t>
    </dgm:pt>
    <dgm:pt modelId="{CCC02473-4381-460F-BA25-4F98685824A6}" type="parTrans" cxnId="{99D9F095-871D-4255-A796-385B690C5949}">
      <dgm:prSet/>
      <dgm:spPr/>
      <dgm:t>
        <a:bodyPr/>
        <a:lstStyle/>
        <a:p>
          <a:endParaRPr lang="en-US"/>
        </a:p>
      </dgm:t>
    </dgm:pt>
    <dgm:pt modelId="{5AA5AB0D-F9A2-4468-A9C0-083E54EA925B}" type="sibTrans" cxnId="{99D9F095-871D-4255-A796-385B690C5949}">
      <dgm:prSet/>
      <dgm:spPr/>
      <dgm:t>
        <a:bodyPr/>
        <a:lstStyle/>
        <a:p>
          <a:endParaRPr lang="en-US"/>
        </a:p>
      </dgm:t>
    </dgm:pt>
    <dgm:pt modelId="{BE199997-3D04-4B4A-9F61-53CEF756A057}" type="pres">
      <dgm:prSet presAssocID="{2B4B4106-5302-4F5A-AD99-7D8CFB7F5FF9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205428F8-7370-402B-99EB-4884091400DF}" type="pres">
      <dgm:prSet presAssocID="{3190C573-3BC0-445F-87B6-E99224AD7DC8}" presName="compNode" presStyleCnt="0"/>
      <dgm:spPr/>
    </dgm:pt>
    <dgm:pt modelId="{69238CEB-B513-4804-ABB6-AC19A08526FA}" type="pres">
      <dgm:prSet presAssocID="{3190C573-3BC0-445F-87B6-E99224AD7DC8}" presName="bgRect" presStyleLbl="bgShp" presStyleIdx="0" presStyleCnt="4"/>
      <dgm:spPr/>
    </dgm:pt>
    <dgm:pt modelId="{0CFBA3F5-AC68-4515-90A6-EA12825CC068}" type="pres">
      <dgm:prSet presAssocID="{3190C573-3BC0-445F-87B6-E99224AD7DC8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Stethoscope"/>
        </a:ext>
      </dgm:extLst>
    </dgm:pt>
    <dgm:pt modelId="{20E49460-0EA6-4BA3-8C23-A6B3E533A6C6}" type="pres">
      <dgm:prSet presAssocID="{3190C573-3BC0-445F-87B6-E99224AD7DC8}" presName="spaceRect" presStyleCnt="0"/>
      <dgm:spPr/>
    </dgm:pt>
    <dgm:pt modelId="{A12B0A0F-E01B-4175-AA50-D8F0309FB552}" type="pres">
      <dgm:prSet presAssocID="{3190C573-3BC0-445F-87B6-E99224AD7DC8}" presName="parTx" presStyleLbl="revTx" presStyleIdx="0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319B5A67-D4C3-4E7A-BBC9-0922C4B91E36}" type="pres">
      <dgm:prSet presAssocID="{048E055F-9ADF-41D9-A0C1-2E8340AC30A4}" presName="sibTrans" presStyleCnt="0"/>
      <dgm:spPr/>
    </dgm:pt>
    <dgm:pt modelId="{C794CE67-323D-4B9C-AD73-040C237C1664}" type="pres">
      <dgm:prSet presAssocID="{73E411B3-1EF0-41A3-BA35-FD1873582707}" presName="compNode" presStyleCnt="0"/>
      <dgm:spPr/>
    </dgm:pt>
    <dgm:pt modelId="{20CEA7B2-447B-4859-9FCA-D1A248D2F27F}" type="pres">
      <dgm:prSet presAssocID="{73E411B3-1EF0-41A3-BA35-FD1873582707}" presName="bgRect" presStyleLbl="bgShp" presStyleIdx="1" presStyleCnt="4"/>
      <dgm:spPr/>
    </dgm:pt>
    <dgm:pt modelId="{8F07B2ED-ECBC-4EFC-AB13-289AF379AE86}" type="pres">
      <dgm:prSet presAssocID="{73E411B3-1EF0-41A3-BA35-FD187358270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Ribbon"/>
        </a:ext>
      </dgm:extLst>
    </dgm:pt>
    <dgm:pt modelId="{FB367045-F17D-4B3F-B94F-DAC3476C7907}" type="pres">
      <dgm:prSet presAssocID="{73E411B3-1EF0-41A3-BA35-FD1873582707}" presName="spaceRect" presStyleCnt="0"/>
      <dgm:spPr/>
    </dgm:pt>
    <dgm:pt modelId="{ADFDAE1E-24D8-416D-8384-C8455DF6E387}" type="pres">
      <dgm:prSet presAssocID="{73E411B3-1EF0-41A3-BA35-FD1873582707}" presName="parTx" presStyleLbl="revTx" presStyleIdx="1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B30743BE-927C-4F18-BFC2-5C8F7D1E48AE}" type="pres">
      <dgm:prSet presAssocID="{5C11486C-9239-4F08-9AC3-15F79FECF8E2}" presName="sibTrans" presStyleCnt="0"/>
      <dgm:spPr/>
    </dgm:pt>
    <dgm:pt modelId="{76E6D925-7E76-43EB-8257-73B9E313CCA6}" type="pres">
      <dgm:prSet presAssocID="{61E37164-E757-4D28-BDF9-50AF6EC315A0}" presName="compNode" presStyleCnt="0"/>
      <dgm:spPr/>
    </dgm:pt>
    <dgm:pt modelId="{893D294E-B2A7-47DD-906B-BD61140B7618}" type="pres">
      <dgm:prSet presAssocID="{61E37164-E757-4D28-BDF9-50AF6EC315A0}" presName="bgRect" presStyleLbl="bgShp" presStyleIdx="2" presStyleCnt="4"/>
      <dgm:spPr/>
    </dgm:pt>
    <dgm:pt modelId="{0471F249-4AD0-4B28-A6AA-6C8B6C90A3F2}" type="pres">
      <dgm:prSet presAssocID="{61E37164-E757-4D28-BDF9-50AF6EC315A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Hospital"/>
        </a:ext>
      </dgm:extLst>
    </dgm:pt>
    <dgm:pt modelId="{A498FB7F-EF2A-4412-94AF-3E7D3F2871B9}" type="pres">
      <dgm:prSet presAssocID="{61E37164-E757-4D28-BDF9-50AF6EC315A0}" presName="spaceRect" presStyleCnt="0"/>
      <dgm:spPr/>
    </dgm:pt>
    <dgm:pt modelId="{2D9DDD21-CC51-4FB4-BC1D-4054FB964346}" type="pres">
      <dgm:prSet presAssocID="{61E37164-E757-4D28-BDF9-50AF6EC315A0}" presName="parTx" presStyleLbl="revTx" presStyleIdx="2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434DA536-0DE4-4877-BBA9-34C083EEC82B}" type="pres">
      <dgm:prSet presAssocID="{C698D8F6-A665-4B74-AB2B-3F6C7DBCF674}" presName="sibTrans" presStyleCnt="0"/>
      <dgm:spPr/>
    </dgm:pt>
    <dgm:pt modelId="{361EC510-DF90-42A3-965F-050E0353CEC2}" type="pres">
      <dgm:prSet presAssocID="{16A7A465-321A-43A9-B433-9FBF1B409155}" presName="compNode" presStyleCnt="0"/>
      <dgm:spPr/>
    </dgm:pt>
    <dgm:pt modelId="{65E20C1C-C12E-45A7-BE10-4DF039EF3926}" type="pres">
      <dgm:prSet presAssocID="{16A7A465-321A-43A9-B433-9FBF1B409155}" presName="bgRect" presStyleLbl="bgShp" presStyleIdx="3" presStyleCnt="4"/>
      <dgm:spPr/>
    </dgm:pt>
    <dgm:pt modelId="{31DAD292-4B75-44A3-86AF-677C4F2970C5}" type="pres">
      <dgm:prSet presAssocID="{16A7A465-321A-43A9-B433-9FBF1B409155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Ambulance"/>
        </a:ext>
      </dgm:extLst>
    </dgm:pt>
    <dgm:pt modelId="{E9DB78A6-C895-467A-9DCA-C90F70A23EFF}" type="pres">
      <dgm:prSet presAssocID="{16A7A465-321A-43A9-B433-9FBF1B409155}" presName="spaceRect" presStyleCnt="0"/>
      <dgm:spPr/>
    </dgm:pt>
    <dgm:pt modelId="{3BE5BF66-72EA-4792-8FE9-83BA85968B42}" type="pres">
      <dgm:prSet presAssocID="{16A7A465-321A-43A9-B433-9FBF1B409155}" presName="parTx" presStyleLbl="revTx" presStyleIdx="3" presStyleCnt="4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B0231A42-D60F-4636-8E92-D98435A1849B}" type="presOf" srcId="{61E37164-E757-4D28-BDF9-50AF6EC315A0}" destId="{2D9DDD21-CC51-4FB4-BC1D-4054FB964346}" srcOrd="0" destOrd="0" presId="urn:microsoft.com/office/officeart/2018/2/layout/IconVerticalSolidList"/>
    <dgm:cxn modelId="{BC30E8D0-B687-475C-9948-0A9F450F8FF4}" type="presOf" srcId="{2B4B4106-5302-4F5A-AD99-7D8CFB7F5FF9}" destId="{BE199997-3D04-4B4A-9F61-53CEF756A057}" srcOrd="0" destOrd="0" presId="urn:microsoft.com/office/officeart/2018/2/layout/IconVerticalSolidList"/>
    <dgm:cxn modelId="{99D9F095-871D-4255-A796-385B690C5949}" srcId="{2B4B4106-5302-4F5A-AD99-7D8CFB7F5FF9}" destId="{16A7A465-321A-43A9-B433-9FBF1B409155}" srcOrd="3" destOrd="0" parTransId="{CCC02473-4381-460F-BA25-4F98685824A6}" sibTransId="{5AA5AB0D-F9A2-4468-A9C0-083E54EA925B}"/>
    <dgm:cxn modelId="{35E3BB5A-0F86-4CFE-B73D-3F0004D45BAE}" srcId="{2B4B4106-5302-4F5A-AD99-7D8CFB7F5FF9}" destId="{73E411B3-1EF0-41A3-BA35-FD1873582707}" srcOrd="1" destOrd="0" parTransId="{3D326B32-951C-40C2-81A8-7A2EFE3FCF19}" sibTransId="{5C11486C-9239-4F08-9AC3-15F79FECF8E2}"/>
    <dgm:cxn modelId="{ED8AA551-F8DD-446B-AF80-4D3F4965C5E0}" type="presOf" srcId="{73E411B3-1EF0-41A3-BA35-FD1873582707}" destId="{ADFDAE1E-24D8-416D-8384-C8455DF6E387}" srcOrd="0" destOrd="0" presId="urn:microsoft.com/office/officeart/2018/2/layout/IconVerticalSolidList"/>
    <dgm:cxn modelId="{8C7DA05B-79AD-427F-8F67-282898B0C618}" type="presOf" srcId="{3190C573-3BC0-445F-87B6-E99224AD7DC8}" destId="{A12B0A0F-E01B-4175-AA50-D8F0309FB552}" srcOrd="0" destOrd="0" presId="urn:microsoft.com/office/officeart/2018/2/layout/IconVerticalSolidList"/>
    <dgm:cxn modelId="{1E1FDE0D-3CA4-40AB-AAD3-75ADE44E7FB3}" srcId="{2B4B4106-5302-4F5A-AD99-7D8CFB7F5FF9}" destId="{61E37164-E757-4D28-BDF9-50AF6EC315A0}" srcOrd="2" destOrd="0" parTransId="{AFEB2D83-AAFF-470A-8D7B-CF5DDE83EB77}" sibTransId="{C698D8F6-A665-4B74-AB2B-3F6C7DBCF674}"/>
    <dgm:cxn modelId="{BFDB88F5-07AF-4045-B4D2-0672867C9D93}" srcId="{2B4B4106-5302-4F5A-AD99-7D8CFB7F5FF9}" destId="{3190C573-3BC0-445F-87B6-E99224AD7DC8}" srcOrd="0" destOrd="0" parTransId="{FE6FE1DB-3D95-4ADC-AB23-D68FA1BD956D}" sibTransId="{048E055F-9ADF-41D9-A0C1-2E8340AC30A4}"/>
    <dgm:cxn modelId="{3620CF34-992D-4504-AEBE-7ACD627863B4}" type="presOf" srcId="{16A7A465-321A-43A9-B433-9FBF1B409155}" destId="{3BE5BF66-72EA-4792-8FE9-83BA85968B42}" srcOrd="0" destOrd="0" presId="urn:microsoft.com/office/officeart/2018/2/layout/IconVerticalSolidList"/>
    <dgm:cxn modelId="{F213841B-C632-47C6-91BC-E0CB5D0BEEFE}" type="presParOf" srcId="{BE199997-3D04-4B4A-9F61-53CEF756A057}" destId="{205428F8-7370-402B-99EB-4884091400DF}" srcOrd="0" destOrd="0" presId="urn:microsoft.com/office/officeart/2018/2/layout/IconVerticalSolidList"/>
    <dgm:cxn modelId="{E036032F-F1F4-4AAC-8DF8-C30D12B60761}" type="presParOf" srcId="{205428F8-7370-402B-99EB-4884091400DF}" destId="{69238CEB-B513-4804-ABB6-AC19A08526FA}" srcOrd="0" destOrd="0" presId="urn:microsoft.com/office/officeart/2018/2/layout/IconVerticalSolidList"/>
    <dgm:cxn modelId="{F027BCE3-0630-4264-8820-BB41DC1990D3}" type="presParOf" srcId="{205428F8-7370-402B-99EB-4884091400DF}" destId="{0CFBA3F5-AC68-4515-90A6-EA12825CC068}" srcOrd="1" destOrd="0" presId="urn:microsoft.com/office/officeart/2018/2/layout/IconVerticalSolidList"/>
    <dgm:cxn modelId="{29D99537-9B0E-4C8B-85EE-DB862DF6E1C9}" type="presParOf" srcId="{205428F8-7370-402B-99EB-4884091400DF}" destId="{20E49460-0EA6-4BA3-8C23-A6B3E533A6C6}" srcOrd="2" destOrd="0" presId="urn:microsoft.com/office/officeart/2018/2/layout/IconVerticalSolidList"/>
    <dgm:cxn modelId="{98C7150A-AF70-40A3-B3AF-05E89E67CEBB}" type="presParOf" srcId="{205428F8-7370-402B-99EB-4884091400DF}" destId="{A12B0A0F-E01B-4175-AA50-D8F0309FB552}" srcOrd="3" destOrd="0" presId="urn:microsoft.com/office/officeart/2018/2/layout/IconVerticalSolidList"/>
    <dgm:cxn modelId="{F4C7D6E7-E2C0-47AD-B870-3D13B0B38AF5}" type="presParOf" srcId="{BE199997-3D04-4B4A-9F61-53CEF756A057}" destId="{319B5A67-D4C3-4E7A-BBC9-0922C4B91E36}" srcOrd="1" destOrd="0" presId="urn:microsoft.com/office/officeart/2018/2/layout/IconVerticalSolidList"/>
    <dgm:cxn modelId="{F1F3E654-948C-49D9-AB59-79824C7D108E}" type="presParOf" srcId="{BE199997-3D04-4B4A-9F61-53CEF756A057}" destId="{C794CE67-323D-4B9C-AD73-040C237C1664}" srcOrd="2" destOrd="0" presId="urn:microsoft.com/office/officeart/2018/2/layout/IconVerticalSolidList"/>
    <dgm:cxn modelId="{190935E1-E760-4A91-9B16-F613541F7B86}" type="presParOf" srcId="{C794CE67-323D-4B9C-AD73-040C237C1664}" destId="{20CEA7B2-447B-4859-9FCA-D1A248D2F27F}" srcOrd="0" destOrd="0" presId="urn:microsoft.com/office/officeart/2018/2/layout/IconVerticalSolidList"/>
    <dgm:cxn modelId="{3BB2C564-2BEB-4283-BDF4-2476F55A8469}" type="presParOf" srcId="{C794CE67-323D-4B9C-AD73-040C237C1664}" destId="{8F07B2ED-ECBC-4EFC-AB13-289AF379AE86}" srcOrd="1" destOrd="0" presId="urn:microsoft.com/office/officeart/2018/2/layout/IconVerticalSolidList"/>
    <dgm:cxn modelId="{BCDAE061-B2B7-424D-BBDF-CDC76168DA5B}" type="presParOf" srcId="{C794CE67-323D-4B9C-AD73-040C237C1664}" destId="{FB367045-F17D-4B3F-B94F-DAC3476C7907}" srcOrd="2" destOrd="0" presId="urn:microsoft.com/office/officeart/2018/2/layout/IconVerticalSolidList"/>
    <dgm:cxn modelId="{82C2EB3F-0EE1-4D39-A288-353876686FBC}" type="presParOf" srcId="{C794CE67-323D-4B9C-AD73-040C237C1664}" destId="{ADFDAE1E-24D8-416D-8384-C8455DF6E387}" srcOrd="3" destOrd="0" presId="urn:microsoft.com/office/officeart/2018/2/layout/IconVerticalSolidList"/>
    <dgm:cxn modelId="{DE66E116-6F65-4FAF-9CFE-C9D1DBBA09E5}" type="presParOf" srcId="{BE199997-3D04-4B4A-9F61-53CEF756A057}" destId="{B30743BE-927C-4F18-BFC2-5C8F7D1E48AE}" srcOrd="3" destOrd="0" presId="urn:microsoft.com/office/officeart/2018/2/layout/IconVerticalSolidList"/>
    <dgm:cxn modelId="{D58DD0AE-86F9-4CD8-A9F8-5FADA9232386}" type="presParOf" srcId="{BE199997-3D04-4B4A-9F61-53CEF756A057}" destId="{76E6D925-7E76-43EB-8257-73B9E313CCA6}" srcOrd="4" destOrd="0" presId="urn:microsoft.com/office/officeart/2018/2/layout/IconVerticalSolidList"/>
    <dgm:cxn modelId="{8DE360D8-4D8F-48F0-870C-B4E970BD1AC5}" type="presParOf" srcId="{76E6D925-7E76-43EB-8257-73B9E313CCA6}" destId="{893D294E-B2A7-47DD-906B-BD61140B7618}" srcOrd="0" destOrd="0" presId="urn:microsoft.com/office/officeart/2018/2/layout/IconVerticalSolidList"/>
    <dgm:cxn modelId="{E0D6BF4D-25D2-4CF5-9FC0-908BE2E0413F}" type="presParOf" srcId="{76E6D925-7E76-43EB-8257-73B9E313CCA6}" destId="{0471F249-4AD0-4B28-A6AA-6C8B6C90A3F2}" srcOrd="1" destOrd="0" presId="urn:microsoft.com/office/officeart/2018/2/layout/IconVerticalSolidList"/>
    <dgm:cxn modelId="{85656BE0-0A09-43DD-8C06-09ED2A463674}" type="presParOf" srcId="{76E6D925-7E76-43EB-8257-73B9E313CCA6}" destId="{A498FB7F-EF2A-4412-94AF-3E7D3F2871B9}" srcOrd="2" destOrd="0" presId="urn:microsoft.com/office/officeart/2018/2/layout/IconVerticalSolidList"/>
    <dgm:cxn modelId="{610E72BA-4887-4A61-AB8D-C5AD7297B3D8}" type="presParOf" srcId="{76E6D925-7E76-43EB-8257-73B9E313CCA6}" destId="{2D9DDD21-CC51-4FB4-BC1D-4054FB964346}" srcOrd="3" destOrd="0" presId="urn:microsoft.com/office/officeart/2018/2/layout/IconVerticalSolidList"/>
    <dgm:cxn modelId="{FA264339-9390-4886-8F47-409371912781}" type="presParOf" srcId="{BE199997-3D04-4B4A-9F61-53CEF756A057}" destId="{434DA536-0DE4-4877-BBA9-34C083EEC82B}" srcOrd="5" destOrd="0" presId="urn:microsoft.com/office/officeart/2018/2/layout/IconVerticalSolidList"/>
    <dgm:cxn modelId="{08C0410F-FF9E-4AD7-BA22-D91B009EBCD5}" type="presParOf" srcId="{BE199997-3D04-4B4A-9F61-53CEF756A057}" destId="{361EC510-DF90-42A3-965F-050E0353CEC2}" srcOrd="6" destOrd="0" presId="urn:microsoft.com/office/officeart/2018/2/layout/IconVerticalSolidList"/>
    <dgm:cxn modelId="{F757B910-88D6-4770-8097-AC937382F38D}" type="presParOf" srcId="{361EC510-DF90-42A3-965F-050E0353CEC2}" destId="{65E20C1C-C12E-45A7-BE10-4DF039EF3926}" srcOrd="0" destOrd="0" presId="urn:microsoft.com/office/officeart/2018/2/layout/IconVerticalSolidList"/>
    <dgm:cxn modelId="{7A584D77-690C-4C95-B4A3-433BA6D71E5A}" type="presParOf" srcId="{361EC510-DF90-42A3-965F-050E0353CEC2}" destId="{31DAD292-4B75-44A3-86AF-677C4F2970C5}" srcOrd="1" destOrd="0" presId="urn:microsoft.com/office/officeart/2018/2/layout/IconVerticalSolidList"/>
    <dgm:cxn modelId="{885531C6-9AD5-47D1-8F8B-441831762293}" type="presParOf" srcId="{361EC510-DF90-42A3-965F-050E0353CEC2}" destId="{E9DB78A6-C895-467A-9DCA-C90F70A23EFF}" srcOrd="2" destOrd="0" presId="urn:microsoft.com/office/officeart/2018/2/layout/IconVerticalSolidList"/>
    <dgm:cxn modelId="{80BF4AC6-F683-441D-8D9D-2CD942E14B9D}" type="presParOf" srcId="{361EC510-DF90-42A3-965F-050E0353CEC2}" destId="{3BE5BF66-72EA-4792-8FE9-83BA85968B42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512FFEE5-DC1B-4650-AD0F-2D7D162FD906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32F761F7-3189-446F-A816-41657A1DED4C}">
      <dgm:prSet/>
      <dgm:spPr/>
      <dgm:t>
        <a:bodyPr/>
        <a:lstStyle/>
        <a:p>
          <a:r>
            <a:rPr lang="en-US" b="1"/>
            <a:t>Strong multidisciplinary framing</a:t>
          </a:r>
          <a:endParaRPr lang="en-US"/>
        </a:p>
      </dgm:t>
    </dgm:pt>
    <dgm:pt modelId="{8FAF5749-1FB6-450A-BAE4-9130F7DF7460}" type="parTrans" cxnId="{41195886-A9E3-4858-B7A7-7FBF7E333C40}">
      <dgm:prSet/>
      <dgm:spPr/>
      <dgm:t>
        <a:bodyPr/>
        <a:lstStyle/>
        <a:p>
          <a:endParaRPr lang="en-US"/>
        </a:p>
      </dgm:t>
    </dgm:pt>
    <dgm:pt modelId="{7530F7D3-FC58-4B40-821E-130C27BC42C5}" type="sibTrans" cxnId="{41195886-A9E3-4858-B7A7-7FBF7E333C40}">
      <dgm:prSet/>
      <dgm:spPr/>
      <dgm:t>
        <a:bodyPr/>
        <a:lstStyle/>
        <a:p>
          <a:endParaRPr lang="en-US"/>
        </a:p>
      </dgm:t>
    </dgm:pt>
    <dgm:pt modelId="{0D162A64-2CB4-4F13-9B17-8144B9500A0A}">
      <dgm:prSet/>
      <dgm:spPr/>
      <dgm:t>
        <a:bodyPr/>
        <a:lstStyle/>
        <a:p>
          <a:r>
            <a:rPr lang="en-US" dirty="0"/>
            <a:t>Doctors / MOs / Interns/ Residents</a:t>
          </a:r>
        </a:p>
      </dgm:t>
    </dgm:pt>
    <dgm:pt modelId="{238D01E0-2862-4FAD-BF0A-95E07BC29F5F}" type="parTrans" cxnId="{82FE2397-DDDE-4F09-A3F7-64F8E89FFDC2}">
      <dgm:prSet/>
      <dgm:spPr/>
      <dgm:t>
        <a:bodyPr/>
        <a:lstStyle/>
        <a:p>
          <a:endParaRPr lang="en-US"/>
        </a:p>
      </dgm:t>
    </dgm:pt>
    <dgm:pt modelId="{29110C7C-53F8-40E9-83DD-D0D82BE07841}" type="sibTrans" cxnId="{82FE2397-DDDE-4F09-A3F7-64F8E89FFDC2}">
      <dgm:prSet/>
      <dgm:spPr/>
      <dgm:t>
        <a:bodyPr/>
        <a:lstStyle/>
        <a:p>
          <a:endParaRPr lang="en-US"/>
        </a:p>
      </dgm:t>
    </dgm:pt>
    <dgm:pt modelId="{8300CB44-8C78-4CF7-A923-9313ECDB1615}">
      <dgm:prSet/>
      <dgm:spPr/>
      <dgm:t>
        <a:bodyPr/>
        <a:lstStyle/>
        <a:p>
          <a:r>
            <a:rPr lang="en-US"/>
            <a:t>Nurses</a:t>
          </a:r>
        </a:p>
      </dgm:t>
    </dgm:pt>
    <dgm:pt modelId="{275372E1-613F-444E-A733-5948F175E7DA}" type="parTrans" cxnId="{B038D77A-E466-492C-9D68-09B7B7DF85D2}">
      <dgm:prSet/>
      <dgm:spPr/>
      <dgm:t>
        <a:bodyPr/>
        <a:lstStyle/>
        <a:p>
          <a:endParaRPr lang="en-US"/>
        </a:p>
      </dgm:t>
    </dgm:pt>
    <dgm:pt modelId="{9F686279-88FE-41C7-A7CF-3FFFC5D59702}" type="sibTrans" cxnId="{B038D77A-E466-492C-9D68-09B7B7DF85D2}">
      <dgm:prSet/>
      <dgm:spPr/>
      <dgm:t>
        <a:bodyPr/>
        <a:lstStyle/>
        <a:p>
          <a:endParaRPr lang="en-US"/>
        </a:p>
      </dgm:t>
    </dgm:pt>
    <dgm:pt modelId="{E5172AA9-9B10-4329-8B33-153643DB944E}">
      <dgm:prSet/>
      <dgm:spPr/>
      <dgm:t>
        <a:bodyPr/>
        <a:lstStyle/>
        <a:p>
          <a:r>
            <a:rPr lang="en-US"/>
            <a:t>Nutritionists</a:t>
          </a:r>
        </a:p>
      </dgm:t>
    </dgm:pt>
    <dgm:pt modelId="{1DA53821-0A49-483E-94D6-F5EB9BBE0D8B}" type="parTrans" cxnId="{ED4A66DA-FFDE-4EFE-8DEA-3ECC352738D8}">
      <dgm:prSet/>
      <dgm:spPr/>
      <dgm:t>
        <a:bodyPr/>
        <a:lstStyle/>
        <a:p>
          <a:endParaRPr lang="en-US"/>
        </a:p>
      </dgm:t>
    </dgm:pt>
    <dgm:pt modelId="{66960B98-0DA0-46B0-8A28-D568F37AB458}" type="sibTrans" cxnId="{ED4A66DA-FFDE-4EFE-8DEA-3ECC352738D8}">
      <dgm:prSet/>
      <dgm:spPr/>
      <dgm:t>
        <a:bodyPr/>
        <a:lstStyle/>
        <a:p>
          <a:endParaRPr lang="en-US"/>
        </a:p>
      </dgm:t>
    </dgm:pt>
    <dgm:pt modelId="{8497E74E-40C4-48E1-AD90-E4493E0C93AB}">
      <dgm:prSet/>
      <dgm:spPr/>
      <dgm:t>
        <a:bodyPr/>
        <a:lstStyle/>
        <a:p>
          <a:r>
            <a:rPr lang="en-US"/>
            <a:t>Social workers</a:t>
          </a:r>
        </a:p>
      </dgm:t>
    </dgm:pt>
    <dgm:pt modelId="{8EFA1492-76B1-47AC-800F-178B01161CEC}" type="parTrans" cxnId="{98158FAD-FFAE-416F-8E61-77D4365CFE70}">
      <dgm:prSet/>
      <dgm:spPr/>
      <dgm:t>
        <a:bodyPr/>
        <a:lstStyle/>
        <a:p>
          <a:endParaRPr lang="en-US"/>
        </a:p>
      </dgm:t>
    </dgm:pt>
    <dgm:pt modelId="{C01DC831-147A-43F2-ADCC-CEAE29BFB66A}" type="sibTrans" cxnId="{98158FAD-FFAE-416F-8E61-77D4365CFE70}">
      <dgm:prSet/>
      <dgm:spPr/>
      <dgm:t>
        <a:bodyPr/>
        <a:lstStyle/>
        <a:p>
          <a:endParaRPr lang="en-US"/>
        </a:p>
      </dgm:t>
    </dgm:pt>
    <dgm:pt modelId="{476C7068-3CD6-47F4-BBA8-B0996A61EF54}">
      <dgm:prSet/>
      <dgm:spPr/>
      <dgm:t>
        <a:bodyPr/>
        <a:lstStyle/>
        <a:p>
          <a:r>
            <a:rPr lang="en-US"/>
            <a:t>Community health teams / RCOs</a:t>
          </a:r>
        </a:p>
      </dgm:t>
    </dgm:pt>
    <dgm:pt modelId="{A00D5266-959E-44C2-BDE2-21D7CE29996E}" type="parTrans" cxnId="{EEC2F870-D33C-4779-98BB-471F7D00672A}">
      <dgm:prSet/>
      <dgm:spPr/>
      <dgm:t>
        <a:bodyPr/>
        <a:lstStyle/>
        <a:p>
          <a:endParaRPr lang="en-US"/>
        </a:p>
      </dgm:t>
    </dgm:pt>
    <dgm:pt modelId="{7D91881D-1663-46A9-A84A-AC4D07A782D6}" type="sibTrans" cxnId="{EEC2F870-D33C-4779-98BB-471F7D00672A}">
      <dgm:prSet/>
      <dgm:spPr/>
      <dgm:t>
        <a:bodyPr/>
        <a:lstStyle/>
        <a:p>
          <a:endParaRPr lang="en-US"/>
        </a:p>
      </dgm:t>
    </dgm:pt>
    <dgm:pt modelId="{07C06102-C2F1-468B-A037-F230418D0A89}">
      <dgm:prSet/>
      <dgm:spPr/>
      <dgm:t>
        <a:bodyPr/>
        <a:lstStyle/>
        <a:p>
          <a:r>
            <a:rPr lang="en-US"/>
            <a:t>Oncology team</a:t>
          </a:r>
        </a:p>
      </dgm:t>
    </dgm:pt>
    <dgm:pt modelId="{08D62374-6CC0-463A-A2E9-68A6C15B624E}" type="parTrans" cxnId="{7327EAA3-7E09-4BF1-8170-6E1F77DF154D}">
      <dgm:prSet/>
      <dgm:spPr/>
      <dgm:t>
        <a:bodyPr/>
        <a:lstStyle/>
        <a:p>
          <a:endParaRPr lang="en-US"/>
        </a:p>
      </dgm:t>
    </dgm:pt>
    <dgm:pt modelId="{C81F81B2-9B92-445F-8ADC-038298166D8A}" type="sibTrans" cxnId="{7327EAA3-7E09-4BF1-8170-6E1F77DF154D}">
      <dgm:prSet/>
      <dgm:spPr/>
      <dgm:t>
        <a:bodyPr/>
        <a:lstStyle/>
        <a:p>
          <a:endParaRPr lang="en-US"/>
        </a:p>
      </dgm:t>
    </dgm:pt>
    <dgm:pt modelId="{1021A431-3257-4551-B820-464AD899EF0A}" type="pres">
      <dgm:prSet presAssocID="{512FFEE5-DC1B-4650-AD0F-2D7D162FD906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758FCE5-7CFE-4EB3-A718-8EA380BD44DE}" type="pres">
      <dgm:prSet presAssocID="{32F761F7-3189-446F-A816-41657A1DED4C}" presName="compNode" presStyleCnt="0"/>
      <dgm:spPr/>
    </dgm:pt>
    <dgm:pt modelId="{B47C3C45-CB31-462A-BBF2-09B194EFC1AD}" type="pres">
      <dgm:prSet presAssocID="{32F761F7-3189-446F-A816-41657A1DED4C}" presName="bgRect" presStyleLbl="bgShp" presStyleIdx="0" presStyleCnt="7"/>
      <dgm:spPr/>
    </dgm:pt>
    <dgm:pt modelId="{1C3F5853-0056-4A8D-9C35-C209E0672419}" type="pres">
      <dgm:prSet presAssocID="{32F761F7-3189-446F-A816-41657A1DED4C}" presName="iconRect" presStyleLbl="node1" presStyleIdx="0" presStyleCnt="7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Head with Gears"/>
        </a:ext>
      </dgm:extLst>
    </dgm:pt>
    <dgm:pt modelId="{4E1678FD-7658-4319-8962-E0E8B90A8711}" type="pres">
      <dgm:prSet presAssocID="{32F761F7-3189-446F-A816-41657A1DED4C}" presName="spaceRect" presStyleCnt="0"/>
      <dgm:spPr/>
    </dgm:pt>
    <dgm:pt modelId="{272C6283-EB3B-44DF-8C2F-AB3A01661CC7}" type="pres">
      <dgm:prSet presAssocID="{32F761F7-3189-446F-A816-41657A1DED4C}" presName="parTx" presStyleLbl="revTx" presStyleIdx="0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C0D77026-16AD-4145-AECC-9D8EC471E042}" type="pres">
      <dgm:prSet presAssocID="{7530F7D3-FC58-4B40-821E-130C27BC42C5}" presName="sibTrans" presStyleCnt="0"/>
      <dgm:spPr/>
    </dgm:pt>
    <dgm:pt modelId="{E5CD33D4-0018-47DC-A00B-C04931E51F16}" type="pres">
      <dgm:prSet presAssocID="{0D162A64-2CB4-4F13-9B17-8144B9500A0A}" presName="compNode" presStyleCnt="0"/>
      <dgm:spPr/>
    </dgm:pt>
    <dgm:pt modelId="{1B0DC5EB-EEE5-4241-811E-22B548714662}" type="pres">
      <dgm:prSet presAssocID="{0D162A64-2CB4-4F13-9B17-8144B9500A0A}" presName="bgRect" presStyleLbl="bgShp" presStyleIdx="1" presStyleCnt="7"/>
      <dgm:spPr/>
    </dgm:pt>
    <dgm:pt modelId="{6E9BA1B8-000B-495D-B1D2-A82E6A6F9A4E}" type="pres">
      <dgm:prSet presAssocID="{0D162A64-2CB4-4F13-9B17-8144B9500A0A}" presName="iconRect" presStyleLbl="node1" presStyleIdx="1" presStyleCnt="7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Stethoscope"/>
        </a:ext>
      </dgm:extLst>
    </dgm:pt>
    <dgm:pt modelId="{B883D88B-F824-4241-A5CD-7ACA599B9630}" type="pres">
      <dgm:prSet presAssocID="{0D162A64-2CB4-4F13-9B17-8144B9500A0A}" presName="spaceRect" presStyleCnt="0"/>
      <dgm:spPr/>
    </dgm:pt>
    <dgm:pt modelId="{D94DB880-10B3-4230-9BFE-541760392BB1}" type="pres">
      <dgm:prSet presAssocID="{0D162A64-2CB4-4F13-9B17-8144B9500A0A}" presName="parTx" presStyleLbl="revTx" presStyleIdx="1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38D8E18E-641D-4D9B-83C1-67622F597A8F}" type="pres">
      <dgm:prSet presAssocID="{29110C7C-53F8-40E9-83DD-D0D82BE07841}" presName="sibTrans" presStyleCnt="0"/>
      <dgm:spPr/>
    </dgm:pt>
    <dgm:pt modelId="{9D0C33F1-BF35-4CE8-BC9E-DFA41D9701B9}" type="pres">
      <dgm:prSet presAssocID="{8300CB44-8C78-4CF7-A923-9313ECDB1615}" presName="compNode" presStyleCnt="0"/>
      <dgm:spPr/>
    </dgm:pt>
    <dgm:pt modelId="{66E92A63-2864-412B-9988-C53C1684B553}" type="pres">
      <dgm:prSet presAssocID="{8300CB44-8C78-4CF7-A923-9313ECDB1615}" presName="bgRect" presStyleLbl="bgShp" presStyleIdx="2" presStyleCnt="7"/>
      <dgm:spPr/>
    </dgm:pt>
    <dgm:pt modelId="{8046968B-B327-493F-B40E-CF6487651BA9}" type="pres">
      <dgm:prSet presAssocID="{8300CB44-8C78-4CF7-A923-9313ECDB1615}" presName="iconRect" presStyleLbl="node1" presStyleIdx="2" presStyleCnt="7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Medical"/>
        </a:ext>
      </dgm:extLst>
    </dgm:pt>
    <dgm:pt modelId="{5666DCF5-7D50-421B-9F1C-648E19579B8E}" type="pres">
      <dgm:prSet presAssocID="{8300CB44-8C78-4CF7-A923-9313ECDB1615}" presName="spaceRect" presStyleCnt="0"/>
      <dgm:spPr/>
    </dgm:pt>
    <dgm:pt modelId="{BF2659CE-38CE-41B0-ACAB-6F0FB7E12970}" type="pres">
      <dgm:prSet presAssocID="{8300CB44-8C78-4CF7-A923-9313ECDB1615}" presName="parTx" presStyleLbl="revTx" presStyleIdx="2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F93F1D18-DE09-4D4C-839C-27351BA5DB54}" type="pres">
      <dgm:prSet presAssocID="{9F686279-88FE-41C7-A7CF-3FFFC5D59702}" presName="sibTrans" presStyleCnt="0"/>
      <dgm:spPr/>
    </dgm:pt>
    <dgm:pt modelId="{80C4F68F-D7EA-4F03-B33F-623A6D43AAEF}" type="pres">
      <dgm:prSet presAssocID="{E5172AA9-9B10-4329-8B33-153643DB944E}" presName="compNode" presStyleCnt="0"/>
      <dgm:spPr/>
    </dgm:pt>
    <dgm:pt modelId="{4A52AD7C-52B5-410B-9BB8-C5988B0E78D0}" type="pres">
      <dgm:prSet presAssocID="{E5172AA9-9B10-4329-8B33-153643DB944E}" presName="bgRect" presStyleLbl="bgShp" presStyleIdx="3" presStyleCnt="7"/>
      <dgm:spPr/>
    </dgm:pt>
    <dgm:pt modelId="{B62CF8DC-1B4B-41F8-9F69-B5F1C084D82C}" type="pres">
      <dgm:prSet presAssocID="{E5172AA9-9B10-4329-8B33-153643DB944E}" presName="iconRect" presStyleLbl="node1" presStyleIdx="3" presStyleCnt="7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Apple"/>
        </a:ext>
      </dgm:extLst>
    </dgm:pt>
    <dgm:pt modelId="{F379AEED-9C67-4912-A96E-A62E4C2BBABA}" type="pres">
      <dgm:prSet presAssocID="{E5172AA9-9B10-4329-8B33-153643DB944E}" presName="spaceRect" presStyleCnt="0"/>
      <dgm:spPr/>
    </dgm:pt>
    <dgm:pt modelId="{5581B2B1-2723-4B21-B91E-82EF65A00186}" type="pres">
      <dgm:prSet presAssocID="{E5172AA9-9B10-4329-8B33-153643DB944E}" presName="parTx" presStyleLbl="revTx" presStyleIdx="3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F51A0E5F-6D6A-41EE-A629-2C7A8FF2C402}" type="pres">
      <dgm:prSet presAssocID="{66960B98-0DA0-46B0-8A28-D568F37AB458}" presName="sibTrans" presStyleCnt="0"/>
      <dgm:spPr/>
    </dgm:pt>
    <dgm:pt modelId="{C39D0B85-3DBB-4863-A8CA-5F5DE1B4CB48}" type="pres">
      <dgm:prSet presAssocID="{8497E74E-40C4-48E1-AD90-E4493E0C93AB}" presName="compNode" presStyleCnt="0"/>
      <dgm:spPr/>
    </dgm:pt>
    <dgm:pt modelId="{91671747-EFF5-4B19-AAD3-DE5E57A9D630}" type="pres">
      <dgm:prSet presAssocID="{8497E74E-40C4-48E1-AD90-E4493E0C93AB}" presName="bgRect" presStyleLbl="bgShp" presStyleIdx="4" presStyleCnt="7"/>
      <dgm:spPr/>
    </dgm:pt>
    <dgm:pt modelId="{CBAD0BC8-E603-4084-AEE2-F5F71A35B036}" type="pres">
      <dgm:prSet presAssocID="{8497E74E-40C4-48E1-AD90-E4493E0C93AB}" presName="iconRect" presStyleLbl="node1" presStyleIdx="4" presStyleCnt="7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Group"/>
        </a:ext>
      </dgm:extLst>
    </dgm:pt>
    <dgm:pt modelId="{97275317-FACE-4164-849B-D2FE86C5F02C}" type="pres">
      <dgm:prSet presAssocID="{8497E74E-40C4-48E1-AD90-E4493E0C93AB}" presName="spaceRect" presStyleCnt="0"/>
      <dgm:spPr/>
    </dgm:pt>
    <dgm:pt modelId="{1E05DFCC-4B32-4469-A53D-CA6B8455CC9D}" type="pres">
      <dgm:prSet presAssocID="{8497E74E-40C4-48E1-AD90-E4493E0C93AB}" presName="parTx" presStyleLbl="revTx" presStyleIdx="4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A8F6ECAB-EED6-43B5-B529-04387C12F69E}" type="pres">
      <dgm:prSet presAssocID="{C01DC831-147A-43F2-ADCC-CEAE29BFB66A}" presName="sibTrans" presStyleCnt="0"/>
      <dgm:spPr/>
    </dgm:pt>
    <dgm:pt modelId="{867832EA-ACD7-47ED-AB34-5328A6C14D4F}" type="pres">
      <dgm:prSet presAssocID="{476C7068-3CD6-47F4-BBA8-B0996A61EF54}" presName="compNode" presStyleCnt="0"/>
      <dgm:spPr/>
    </dgm:pt>
    <dgm:pt modelId="{DE8C8CC3-A433-4DA8-BC07-3E308F243164}" type="pres">
      <dgm:prSet presAssocID="{476C7068-3CD6-47F4-BBA8-B0996A61EF54}" presName="bgRect" presStyleLbl="bgShp" presStyleIdx="5" presStyleCnt="7"/>
      <dgm:spPr/>
    </dgm:pt>
    <dgm:pt modelId="{6B8EDFBE-2561-4CB8-BEA9-A0250332ACD1}" type="pres">
      <dgm:prSet presAssocID="{476C7068-3CD6-47F4-BBA8-B0996A61EF54}" presName="iconRect" presStyleLbl="node1" presStyleIdx="5" presStyleCnt="7"/>
      <dgm:spPr>
        <a:blipFill>
          <a:blip xmlns:r="http://schemas.openxmlformats.org/officeDocument/2006/relationships" r:embed="rId1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Users"/>
        </a:ext>
      </dgm:extLst>
    </dgm:pt>
    <dgm:pt modelId="{D7611303-BBA1-4395-ADEB-46D555272279}" type="pres">
      <dgm:prSet presAssocID="{476C7068-3CD6-47F4-BBA8-B0996A61EF54}" presName="spaceRect" presStyleCnt="0"/>
      <dgm:spPr/>
    </dgm:pt>
    <dgm:pt modelId="{284FE74D-0D1B-417F-ABA3-7BB6E84F304C}" type="pres">
      <dgm:prSet presAssocID="{476C7068-3CD6-47F4-BBA8-B0996A61EF54}" presName="parTx" presStyleLbl="revTx" presStyleIdx="5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7FF6A4D8-88F1-4845-AAB0-51C22344E5EC}" type="pres">
      <dgm:prSet presAssocID="{7D91881D-1663-46A9-A84A-AC4D07A782D6}" presName="sibTrans" presStyleCnt="0"/>
      <dgm:spPr/>
    </dgm:pt>
    <dgm:pt modelId="{0579A11C-9BF8-423A-9A84-B43E7D9E0DDB}" type="pres">
      <dgm:prSet presAssocID="{07C06102-C2F1-468B-A037-F230418D0A89}" presName="compNode" presStyleCnt="0"/>
      <dgm:spPr/>
    </dgm:pt>
    <dgm:pt modelId="{587B044A-244B-4E0C-B485-FDF4809429F9}" type="pres">
      <dgm:prSet presAssocID="{07C06102-C2F1-468B-A037-F230418D0A89}" presName="bgRect" presStyleLbl="bgShp" presStyleIdx="6" presStyleCnt="7"/>
      <dgm:spPr/>
    </dgm:pt>
    <dgm:pt modelId="{D86BE6A1-2E3A-443B-AE97-5B0E808C2777}" type="pres">
      <dgm:prSet presAssocID="{07C06102-C2F1-468B-A037-F230418D0A89}" presName="iconRect" presStyleLbl="node1" presStyleIdx="6" presStyleCnt="7"/>
      <dgm:spPr>
        <a:blipFill>
          <a:blip xmlns:r="http://schemas.openxmlformats.org/officeDocument/2006/relationships" r:embed="rId1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User"/>
        </a:ext>
      </dgm:extLst>
    </dgm:pt>
    <dgm:pt modelId="{FC44E93E-D273-43BC-B554-69F2D6F5EDC4}" type="pres">
      <dgm:prSet presAssocID="{07C06102-C2F1-468B-A037-F230418D0A89}" presName="spaceRect" presStyleCnt="0"/>
      <dgm:spPr/>
    </dgm:pt>
    <dgm:pt modelId="{43F711CE-792C-43D0-907F-7C1CF1266755}" type="pres">
      <dgm:prSet presAssocID="{07C06102-C2F1-468B-A037-F230418D0A89}" presName="parTx" presStyleLbl="revTx" presStyleIdx="6" presStyleCnt="7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B038D77A-E466-492C-9D68-09B7B7DF85D2}" srcId="{512FFEE5-DC1B-4650-AD0F-2D7D162FD906}" destId="{8300CB44-8C78-4CF7-A923-9313ECDB1615}" srcOrd="2" destOrd="0" parTransId="{275372E1-613F-444E-A733-5948F175E7DA}" sibTransId="{9F686279-88FE-41C7-A7CF-3FFFC5D59702}"/>
    <dgm:cxn modelId="{41195886-A9E3-4858-B7A7-7FBF7E333C40}" srcId="{512FFEE5-DC1B-4650-AD0F-2D7D162FD906}" destId="{32F761F7-3189-446F-A816-41657A1DED4C}" srcOrd="0" destOrd="0" parTransId="{8FAF5749-1FB6-450A-BAE4-9130F7DF7460}" sibTransId="{7530F7D3-FC58-4B40-821E-130C27BC42C5}"/>
    <dgm:cxn modelId="{0C611C00-AA2D-4548-AC25-466EE90A0E72}" type="presOf" srcId="{512FFEE5-DC1B-4650-AD0F-2D7D162FD906}" destId="{1021A431-3257-4551-B820-464AD899EF0A}" srcOrd="0" destOrd="0" presId="urn:microsoft.com/office/officeart/2018/2/layout/IconVerticalSolidList"/>
    <dgm:cxn modelId="{0C881D85-57A1-46F2-A61F-93BC4AFDA09D}" type="presOf" srcId="{E5172AA9-9B10-4329-8B33-153643DB944E}" destId="{5581B2B1-2723-4B21-B91E-82EF65A00186}" srcOrd="0" destOrd="0" presId="urn:microsoft.com/office/officeart/2018/2/layout/IconVerticalSolidList"/>
    <dgm:cxn modelId="{6652386E-8D5A-42B8-B705-B316756C9131}" type="presOf" srcId="{07C06102-C2F1-468B-A037-F230418D0A89}" destId="{43F711CE-792C-43D0-907F-7C1CF1266755}" srcOrd="0" destOrd="0" presId="urn:microsoft.com/office/officeart/2018/2/layout/IconVerticalSolidList"/>
    <dgm:cxn modelId="{72407A8E-D7D8-4D28-8C6C-0210917D4675}" type="presOf" srcId="{476C7068-3CD6-47F4-BBA8-B0996A61EF54}" destId="{284FE74D-0D1B-417F-ABA3-7BB6E84F304C}" srcOrd="0" destOrd="0" presId="urn:microsoft.com/office/officeart/2018/2/layout/IconVerticalSolidList"/>
    <dgm:cxn modelId="{EEC2F870-D33C-4779-98BB-471F7D00672A}" srcId="{512FFEE5-DC1B-4650-AD0F-2D7D162FD906}" destId="{476C7068-3CD6-47F4-BBA8-B0996A61EF54}" srcOrd="5" destOrd="0" parTransId="{A00D5266-959E-44C2-BDE2-21D7CE29996E}" sibTransId="{7D91881D-1663-46A9-A84A-AC4D07A782D6}"/>
    <dgm:cxn modelId="{4513F0C4-114E-4BB1-A6FC-31579AB52FC1}" type="presOf" srcId="{32F761F7-3189-446F-A816-41657A1DED4C}" destId="{272C6283-EB3B-44DF-8C2F-AB3A01661CC7}" srcOrd="0" destOrd="0" presId="urn:microsoft.com/office/officeart/2018/2/layout/IconVerticalSolidList"/>
    <dgm:cxn modelId="{5A8296E5-9FD3-47FB-9D65-67DF2846A9B0}" type="presOf" srcId="{0D162A64-2CB4-4F13-9B17-8144B9500A0A}" destId="{D94DB880-10B3-4230-9BFE-541760392BB1}" srcOrd="0" destOrd="0" presId="urn:microsoft.com/office/officeart/2018/2/layout/IconVerticalSolidList"/>
    <dgm:cxn modelId="{D0326184-5F61-4120-A69E-2232C3083625}" type="presOf" srcId="{8497E74E-40C4-48E1-AD90-E4493E0C93AB}" destId="{1E05DFCC-4B32-4469-A53D-CA6B8455CC9D}" srcOrd="0" destOrd="0" presId="urn:microsoft.com/office/officeart/2018/2/layout/IconVerticalSolidList"/>
    <dgm:cxn modelId="{ED4A66DA-FFDE-4EFE-8DEA-3ECC352738D8}" srcId="{512FFEE5-DC1B-4650-AD0F-2D7D162FD906}" destId="{E5172AA9-9B10-4329-8B33-153643DB944E}" srcOrd="3" destOrd="0" parTransId="{1DA53821-0A49-483E-94D6-F5EB9BBE0D8B}" sibTransId="{66960B98-0DA0-46B0-8A28-D568F37AB458}"/>
    <dgm:cxn modelId="{82FE2397-DDDE-4F09-A3F7-64F8E89FFDC2}" srcId="{512FFEE5-DC1B-4650-AD0F-2D7D162FD906}" destId="{0D162A64-2CB4-4F13-9B17-8144B9500A0A}" srcOrd="1" destOrd="0" parTransId="{238D01E0-2862-4FAD-BF0A-95E07BC29F5F}" sibTransId="{29110C7C-53F8-40E9-83DD-D0D82BE07841}"/>
    <dgm:cxn modelId="{7327EAA3-7E09-4BF1-8170-6E1F77DF154D}" srcId="{512FFEE5-DC1B-4650-AD0F-2D7D162FD906}" destId="{07C06102-C2F1-468B-A037-F230418D0A89}" srcOrd="6" destOrd="0" parTransId="{08D62374-6CC0-463A-A2E9-68A6C15B624E}" sibTransId="{C81F81B2-9B92-445F-8ADC-038298166D8A}"/>
    <dgm:cxn modelId="{005612D3-195D-47D1-B817-03B87A9AEEFD}" type="presOf" srcId="{8300CB44-8C78-4CF7-A923-9313ECDB1615}" destId="{BF2659CE-38CE-41B0-ACAB-6F0FB7E12970}" srcOrd="0" destOrd="0" presId="urn:microsoft.com/office/officeart/2018/2/layout/IconVerticalSolidList"/>
    <dgm:cxn modelId="{98158FAD-FFAE-416F-8E61-77D4365CFE70}" srcId="{512FFEE5-DC1B-4650-AD0F-2D7D162FD906}" destId="{8497E74E-40C4-48E1-AD90-E4493E0C93AB}" srcOrd="4" destOrd="0" parTransId="{8EFA1492-76B1-47AC-800F-178B01161CEC}" sibTransId="{C01DC831-147A-43F2-ADCC-CEAE29BFB66A}"/>
    <dgm:cxn modelId="{C38647F9-26C8-445F-B8A0-BBEAD9597926}" type="presParOf" srcId="{1021A431-3257-4551-B820-464AD899EF0A}" destId="{4758FCE5-7CFE-4EB3-A718-8EA380BD44DE}" srcOrd="0" destOrd="0" presId="urn:microsoft.com/office/officeart/2018/2/layout/IconVerticalSolidList"/>
    <dgm:cxn modelId="{24C74B5B-1C87-44C7-AA40-127A12012546}" type="presParOf" srcId="{4758FCE5-7CFE-4EB3-A718-8EA380BD44DE}" destId="{B47C3C45-CB31-462A-BBF2-09B194EFC1AD}" srcOrd="0" destOrd="0" presId="urn:microsoft.com/office/officeart/2018/2/layout/IconVerticalSolidList"/>
    <dgm:cxn modelId="{43855777-118F-4E85-AF3F-C6DA38097296}" type="presParOf" srcId="{4758FCE5-7CFE-4EB3-A718-8EA380BD44DE}" destId="{1C3F5853-0056-4A8D-9C35-C209E0672419}" srcOrd="1" destOrd="0" presId="urn:microsoft.com/office/officeart/2018/2/layout/IconVerticalSolidList"/>
    <dgm:cxn modelId="{D5177AF9-31AF-4110-B4D6-5BCE5232D7EB}" type="presParOf" srcId="{4758FCE5-7CFE-4EB3-A718-8EA380BD44DE}" destId="{4E1678FD-7658-4319-8962-E0E8B90A8711}" srcOrd="2" destOrd="0" presId="urn:microsoft.com/office/officeart/2018/2/layout/IconVerticalSolidList"/>
    <dgm:cxn modelId="{209B45C8-DFCA-4287-B4E4-7D1809B1B26D}" type="presParOf" srcId="{4758FCE5-7CFE-4EB3-A718-8EA380BD44DE}" destId="{272C6283-EB3B-44DF-8C2F-AB3A01661CC7}" srcOrd="3" destOrd="0" presId="urn:microsoft.com/office/officeart/2018/2/layout/IconVerticalSolidList"/>
    <dgm:cxn modelId="{FC13853B-36E4-432C-AF51-0792FD9F3C76}" type="presParOf" srcId="{1021A431-3257-4551-B820-464AD899EF0A}" destId="{C0D77026-16AD-4145-AECC-9D8EC471E042}" srcOrd="1" destOrd="0" presId="urn:microsoft.com/office/officeart/2018/2/layout/IconVerticalSolidList"/>
    <dgm:cxn modelId="{AB24B05E-9671-4F77-9D65-3A4E5532B865}" type="presParOf" srcId="{1021A431-3257-4551-B820-464AD899EF0A}" destId="{E5CD33D4-0018-47DC-A00B-C04931E51F16}" srcOrd="2" destOrd="0" presId="urn:microsoft.com/office/officeart/2018/2/layout/IconVerticalSolidList"/>
    <dgm:cxn modelId="{DAA9FEB4-C627-4D66-9E51-C8385ACA5A74}" type="presParOf" srcId="{E5CD33D4-0018-47DC-A00B-C04931E51F16}" destId="{1B0DC5EB-EEE5-4241-811E-22B548714662}" srcOrd="0" destOrd="0" presId="urn:microsoft.com/office/officeart/2018/2/layout/IconVerticalSolidList"/>
    <dgm:cxn modelId="{10499EF6-975D-4B8E-9C6B-F124133245AB}" type="presParOf" srcId="{E5CD33D4-0018-47DC-A00B-C04931E51F16}" destId="{6E9BA1B8-000B-495D-B1D2-A82E6A6F9A4E}" srcOrd="1" destOrd="0" presId="urn:microsoft.com/office/officeart/2018/2/layout/IconVerticalSolidList"/>
    <dgm:cxn modelId="{E0420EB8-79BE-4460-9222-81BE2091E2B4}" type="presParOf" srcId="{E5CD33D4-0018-47DC-A00B-C04931E51F16}" destId="{B883D88B-F824-4241-A5CD-7ACA599B9630}" srcOrd="2" destOrd="0" presId="urn:microsoft.com/office/officeart/2018/2/layout/IconVerticalSolidList"/>
    <dgm:cxn modelId="{E5F717D1-918E-48D3-B002-3B5C1EFC41F9}" type="presParOf" srcId="{E5CD33D4-0018-47DC-A00B-C04931E51F16}" destId="{D94DB880-10B3-4230-9BFE-541760392BB1}" srcOrd="3" destOrd="0" presId="urn:microsoft.com/office/officeart/2018/2/layout/IconVerticalSolidList"/>
    <dgm:cxn modelId="{FD5452BB-A393-45CD-ACB2-F9A157A92617}" type="presParOf" srcId="{1021A431-3257-4551-B820-464AD899EF0A}" destId="{38D8E18E-641D-4D9B-83C1-67622F597A8F}" srcOrd="3" destOrd="0" presId="urn:microsoft.com/office/officeart/2018/2/layout/IconVerticalSolidList"/>
    <dgm:cxn modelId="{9A4B6100-15F2-4A19-A5E7-B6EF872A82B3}" type="presParOf" srcId="{1021A431-3257-4551-B820-464AD899EF0A}" destId="{9D0C33F1-BF35-4CE8-BC9E-DFA41D9701B9}" srcOrd="4" destOrd="0" presId="urn:microsoft.com/office/officeart/2018/2/layout/IconVerticalSolidList"/>
    <dgm:cxn modelId="{33BC3838-FE39-4BC5-9303-19F2EE828C50}" type="presParOf" srcId="{9D0C33F1-BF35-4CE8-BC9E-DFA41D9701B9}" destId="{66E92A63-2864-412B-9988-C53C1684B553}" srcOrd="0" destOrd="0" presId="urn:microsoft.com/office/officeart/2018/2/layout/IconVerticalSolidList"/>
    <dgm:cxn modelId="{C097C413-E982-40EE-8A24-DE7E8DE55C01}" type="presParOf" srcId="{9D0C33F1-BF35-4CE8-BC9E-DFA41D9701B9}" destId="{8046968B-B327-493F-B40E-CF6487651BA9}" srcOrd="1" destOrd="0" presId="urn:microsoft.com/office/officeart/2018/2/layout/IconVerticalSolidList"/>
    <dgm:cxn modelId="{658EE151-64DD-46C6-AF2B-74552B7357E7}" type="presParOf" srcId="{9D0C33F1-BF35-4CE8-BC9E-DFA41D9701B9}" destId="{5666DCF5-7D50-421B-9F1C-648E19579B8E}" srcOrd="2" destOrd="0" presId="urn:microsoft.com/office/officeart/2018/2/layout/IconVerticalSolidList"/>
    <dgm:cxn modelId="{9F56941D-D215-431E-AF9D-59DCF60932AC}" type="presParOf" srcId="{9D0C33F1-BF35-4CE8-BC9E-DFA41D9701B9}" destId="{BF2659CE-38CE-41B0-ACAB-6F0FB7E12970}" srcOrd="3" destOrd="0" presId="urn:microsoft.com/office/officeart/2018/2/layout/IconVerticalSolidList"/>
    <dgm:cxn modelId="{6C46DD98-C82D-4E4F-A52E-E96F39C144F0}" type="presParOf" srcId="{1021A431-3257-4551-B820-464AD899EF0A}" destId="{F93F1D18-DE09-4D4C-839C-27351BA5DB54}" srcOrd="5" destOrd="0" presId="urn:microsoft.com/office/officeart/2018/2/layout/IconVerticalSolidList"/>
    <dgm:cxn modelId="{823884CC-0BBD-4D91-A68A-939996242CE9}" type="presParOf" srcId="{1021A431-3257-4551-B820-464AD899EF0A}" destId="{80C4F68F-D7EA-4F03-B33F-623A6D43AAEF}" srcOrd="6" destOrd="0" presId="urn:microsoft.com/office/officeart/2018/2/layout/IconVerticalSolidList"/>
    <dgm:cxn modelId="{BE14B535-E2B9-4708-8400-75DCD4B4EA77}" type="presParOf" srcId="{80C4F68F-D7EA-4F03-B33F-623A6D43AAEF}" destId="{4A52AD7C-52B5-410B-9BB8-C5988B0E78D0}" srcOrd="0" destOrd="0" presId="urn:microsoft.com/office/officeart/2018/2/layout/IconVerticalSolidList"/>
    <dgm:cxn modelId="{75886D78-6767-42FA-B481-1A94BB0FA16E}" type="presParOf" srcId="{80C4F68F-D7EA-4F03-B33F-623A6D43AAEF}" destId="{B62CF8DC-1B4B-41F8-9F69-B5F1C084D82C}" srcOrd="1" destOrd="0" presId="urn:microsoft.com/office/officeart/2018/2/layout/IconVerticalSolidList"/>
    <dgm:cxn modelId="{4AB0DAD6-1A56-4116-A193-AB928AD10193}" type="presParOf" srcId="{80C4F68F-D7EA-4F03-B33F-623A6D43AAEF}" destId="{F379AEED-9C67-4912-A96E-A62E4C2BBABA}" srcOrd="2" destOrd="0" presId="urn:microsoft.com/office/officeart/2018/2/layout/IconVerticalSolidList"/>
    <dgm:cxn modelId="{0EF145D6-2E60-443F-B4E7-33AA02883326}" type="presParOf" srcId="{80C4F68F-D7EA-4F03-B33F-623A6D43AAEF}" destId="{5581B2B1-2723-4B21-B91E-82EF65A00186}" srcOrd="3" destOrd="0" presId="urn:microsoft.com/office/officeart/2018/2/layout/IconVerticalSolidList"/>
    <dgm:cxn modelId="{1615C74B-E2B9-4481-854E-558925CA7332}" type="presParOf" srcId="{1021A431-3257-4551-B820-464AD899EF0A}" destId="{F51A0E5F-6D6A-41EE-A629-2C7A8FF2C402}" srcOrd="7" destOrd="0" presId="urn:microsoft.com/office/officeart/2018/2/layout/IconVerticalSolidList"/>
    <dgm:cxn modelId="{9350F007-EF95-417B-B986-50C278C20F58}" type="presParOf" srcId="{1021A431-3257-4551-B820-464AD899EF0A}" destId="{C39D0B85-3DBB-4863-A8CA-5F5DE1B4CB48}" srcOrd="8" destOrd="0" presId="urn:microsoft.com/office/officeart/2018/2/layout/IconVerticalSolidList"/>
    <dgm:cxn modelId="{B2787CB8-EEEC-49D0-B731-5F72B89F1F75}" type="presParOf" srcId="{C39D0B85-3DBB-4863-A8CA-5F5DE1B4CB48}" destId="{91671747-EFF5-4B19-AAD3-DE5E57A9D630}" srcOrd="0" destOrd="0" presId="urn:microsoft.com/office/officeart/2018/2/layout/IconVerticalSolidList"/>
    <dgm:cxn modelId="{5DBEB685-170B-4A9F-830C-D16412E11499}" type="presParOf" srcId="{C39D0B85-3DBB-4863-A8CA-5F5DE1B4CB48}" destId="{CBAD0BC8-E603-4084-AEE2-F5F71A35B036}" srcOrd="1" destOrd="0" presId="urn:microsoft.com/office/officeart/2018/2/layout/IconVerticalSolidList"/>
    <dgm:cxn modelId="{6E6D8AB9-BDA7-4483-8705-4E4334607BE0}" type="presParOf" srcId="{C39D0B85-3DBB-4863-A8CA-5F5DE1B4CB48}" destId="{97275317-FACE-4164-849B-D2FE86C5F02C}" srcOrd="2" destOrd="0" presId="urn:microsoft.com/office/officeart/2018/2/layout/IconVerticalSolidList"/>
    <dgm:cxn modelId="{CD428659-ACAB-4F5B-926C-E2C2B0A977E1}" type="presParOf" srcId="{C39D0B85-3DBB-4863-A8CA-5F5DE1B4CB48}" destId="{1E05DFCC-4B32-4469-A53D-CA6B8455CC9D}" srcOrd="3" destOrd="0" presId="urn:microsoft.com/office/officeart/2018/2/layout/IconVerticalSolidList"/>
    <dgm:cxn modelId="{6CB16163-146C-4A84-82B6-D5C00E0381C3}" type="presParOf" srcId="{1021A431-3257-4551-B820-464AD899EF0A}" destId="{A8F6ECAB-EED6-43B5-B529-04387C12F69E}" srcOrd="9" destOrd="0" presId="urn:microsoft.com/office/officeart/2018/2/layout/IconVerticalSolidList"/>
    <dgm:cxn modelId="{6E7C06C6-B196-4D6F-AB77-960BB50631EF}" type="presParOf" srcId="{1021A431-3257-4551-B820-464AD899EF0A}" destId="{867832EA-ACD7-47ED-AB34-5328A6C14D4F}" srcOrd="10" destOrd="0" presId="urn:microsoft.com/office/officeart/2018/2/layout/IconVerticalSolidList"/>
    <dgm:cxn modelId="{E714FEE8-2391-4881-9DA5-23F929F0EA12}" type="presParOf" srcId="{867832EA-ACD7-47ED-AB34-5328A6C14D4F}" destId="{DE8C8CC3-A433-4DA8-BC07-3E308F243164}" srcOrd="0" destOrd="0" presId="urn:microsoft.com/office/officeart/2018/2/layout/IconVerticalSolidList"/>
    <dgm:cxn modelId="{1D09409D-EC06-46C8-B544-3B578DB6ED3A}" type="presParOf" srcId="{867832EA-ACD7-47ED-AB34-5328A6C14D4F}" destId="{6B8EDFBE-2561-4CB8-BEA9-A0250332ACD1}" srcOrd="1" destOrd="0" presId="urn:microsoft.com/office/officeart/2018/2/layout/IconVerticalSolidList"/>
    <dgm:cxn modelId="{5CF50E23-6C4B-4132-9E83-B9A0E4CFDA49}" type="presParOf" srcId="{867832EA-ACD7-47ED-AB34-5328A6C14D4F}" destId="{D7611303-BBA1-4395-ADEB-46D555272279}" srcOrd="2" destOrd="0" presId="urn:microsoft.com/office/officeart/2018/2/layout/IconVerticalSolidList"/>
    <dgm:cxn modelId="{6AEAC94D-872C-451E-8995-24F8ABC316F9}" type="presParOf" srcId="{867832EA-ACD7-47ED-AB34-5328A6C14D4F}" destId="{284FE74D-0D1B-417F-ABA3-7BB6E84F304C}" srcOrd="3" destOrd="0" presId="urn:microsoft.com/office/officeart/2018/2/layout/IconVerticalSolidList"/>
    <dgm:cxn modelId="{C70B65D0-9C4F-4F28-8AF7-93645D26CA4A}" type="presParOf" srcId="{1021A431-3257-4551-B820-464AD899EF0A}" destId="{7FF6A4D8-88F1-4845-AAB0-51C22344E5EC}" srcOrd="11" destOrd="0" presId="urn:microsoft.com/office/officeart/2018/2/layout/IconVerticalSolidList"/>
    <dgm:cxn modelId="{990E9292-0E38-451E-8186-C1CA63C45F7B}" type="presParOf" srcId="{1021A431-3257-4551-B820-464AD899EF0A}" destId="{0579A11C-9BF8-423A-9A84-B43E7D9E0DDB}" srcOrd="12" destOrd="0" presId="urn:microsoft.com/office/officeart/2018/2/layout/IconVerticalSolidList"/>
    <dgm:cxn modelId="{30C6A9EA-8363-47C5-A80B-CA31ED2CF62C}" type="presParOf" srcId="{0579A11C-9BF8-423A-9A84-B43E7D9E0DDB}" destId="{587B044A-244B-4E0C-B485-FDF4809429F9}" srcOrd="0" destOrd="0" presId="urn:microsoft.com/office/officeart/2018/2/layout/IconVerticalSolidList"/>
    <dgm:cxn modelId="{1F1EE5F8-1DC2-4DF2-AB83-95EC92F9E7DC}" type="presParOf" srcId="{0579A11C-9BF8-423A-9A84-B43E7D9E0DDB}" destId="{D86BE6A1-2E3A-443B-AE97-5B0E808C2777}" srcOrd="1" destOrd="0" presId="urn:microsoft.com/office/officeart/2018/2/layout/IconVerticalSolidList"/>
    <dgm:cxn modelId="{3F70C3F8-9B16-4AAA-90DF-A32B44753CE1}" type="presParOf" srcId="{0579A11C-9BF8-423A-9A84-B43E7D9E0DDB}" destId="{FC44E93E-D273-43BC-B554-69F2D6F5EDC4}" srcOrd="2" destOrd="0" presId="urn:microsoft.com/office/officeart/2018/2/layout/IconVerticalSolidList"/>
    <dgm:cxn modelId="{D93ED2D4-36F5-4522-9378-3E99239EC581}" type="presParOf" srcId="{0579A11C-9BF8-423A-9A84-B43E7D9E0DDB}" destId="{43F711CE-792C-43D0-907F-7C1CF1266755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A3FA94FE-48D4-4D67-88BF-DD79D043509D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298B10-A384-4A0E-9408-9316A32DBAB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Physical support- </a:t>
          </a:r>
          <a:r>
            <a:rPr lang="en-US" dirty="0"/>
            <a:t>pain control, feeding and nutritional support, mobilization and turning, ripple mattresses, symptom control, medication rationalization.</a:t>
          </a:r>
        </a:p>
      </dgm:t>
    </dgm:pt>
    <dgm:pt modelId="{305FF0DE-1FAE-45CE-9A76-AD40824DED4B}" type="parTrans" cxnId="{947310B8-B0D0-47A1-999E-7A16A4240156}">
      <dgm:prSet/>
      <dgm:spPr/>
      <dgm:t>
        <a:bodyPr/>
        <a:lstStyle/>
        <a:p>
          <a:endParaRPr lang="en-US"/>
        </a:p>
      </dgm:t>
    </dgm:pt>
    <dgm:pt modelId="{2A5DA36B-A859-46A9-AED9-64A8D429F0F3}" type="sibTrans" cxnId="{947310B8-B0D0-47A1-999E-7A16A4240156}">
      <dgm:prSet/>
      <dgm:spPr/>
      <dgm:t>
        <a:bodyPr/>
        <a:lstStyle/>
        <a:p>
          <a:endParaRPr lang="en-US"/>
        </a:p>
      </dgm:t>
    </dgm:pt>
    <dgm:pt modelId="{E12C0858-68CB-472F-BF12-2F0DC6231F2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Psychosocial care- </a:t>
          </a:r>
          <a:r>
            <a:rPr lang="en-US" dirty="0"/>
            <a:t>Mental Health support, anxiety and depression screening, acknowledging and addressing family distress, and caregiver support.</a:t>
          </a:r>
        </a:p>
      </dgm:t>
    </dgm:pt>
    <dgm:pt modelId="{9A074C9C-316D-45AA-98A3-36BCA64A24CE}" type="parTrans" cxnId="{6B38545F-EE9E-4501-9AFA-F600F57FBCAB}">
      <dgm:prSet/>
      <dgm:spPr/>
      <dgm:t>
        <a:bodyPr/>
        <a:lstStyle/>
        <a:p>
          <a:endParaRPr lang="en-US"/>
        </a:p>
      </dgm:t>
    </dgm:pt>
    <dgm:pt modelId="{98109C71-270F-4AB1-8468-944DBFEF41FB}" type="sibTrans" cxnId="{6B38545F-EE9E-4501-9AFA-F600F57FBCAB}">
      <dgm:prSet/>
      <dgm:spPr/>
      <dgm:t>
        <a:bodyPr/>
        <a:lstStyle/>
        <a:p>
          <a:endParaRPr lang="en-US"/>
        </a:p>
      </dgm:t>
    </dgm:pt>
    <dgm:pt modelId="{B45AA1B7-25CA-4ADA-9707-D0E3AECE5E7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Spiritual care- </a:t>
          </a:r>
          <a:r>
            <a:rPr lang="en-US" dirty="0"/>
            <a:t>Chaplain reviews, discuss source, meaning, and purpose of life, dignity, faith, salvation status, and understanding of the afterlife.</a:t>
          </a:r>
        </a:p>
      </dgm:t>
    </dgm:pt>
    <dgm:pt modelId="{634B18BC-203E-4F8F-A466-D2C787CC49B6}" type="parTrans" cxnId="{F7692B54-CA46-4F24-90E1-C2FB3084E78E}">
      <dgm:prSet/>
      <dgm:spPr/>
      <dgm:t>
        <a:bodyPr/>
        <a:lstStyle/>
        <a:p>
          <a:endParaRPr lang="en-US"/>
        </a:p>
      </dgm:t>
    </dgm:pt>
    <dgm:pt modelId="{F6FC06AD-8F48-4360-8BBA-37002CDDBA5C}" type="sibTrans" cxnId="{F7692B54-CA46-4F24-90E1-C2FB3084E78E}">
      <dgm:prSet/>
      <dgm:spPr/>
      <dgm:t>
        <a:bodyPr/>
        <a:lstStyle/>
        <a:p>
          <a:endParaRPr lang="en-US"/>
        </a:p>
      </dgm:t>
    </dgm:pt>
    <dgm:pt modelId="{FF360261-56F5-445D-98EA-21EA463425E8}" type="pres">
      <dgm:prSet presAssocID="{A3FA94FE-48D4-4D67-88BF-DD79D043509D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B3C68BC-AF28-4F7E-BE31-A7FC1BE8C62C}" type="pres">
      <dgm:prSet presAssocID="{C7298B10-A384-4A0E-9408-9316A32DBAB7}" presName="compNode" presStyleCnt="0"/>
      <dgm:spPr/>
    </dgm:pt>
    <dgm:pt modelId="{77322A73-4982-43CE-82C9-DCAA9D8BF00C}" type="pres">
      <dgm:prSet presAssocID="{C7298B10-A384-4A0E-9408-9316A32DBAB7}" presName="bgRect" presStyleLbl="bgShp" presStyleIdx="0" presStyleCnt="3"/>
      <dgm:spPr/>
    </dgm:pt>
    <dgm:pt modelId="{7F97A73C-2F8E-43BE-BCE1-AC805AB5C528}" type="pres">
      <dgm:prSet presAssocID="{C7298B10-A384-4A0E-9408-9316A32DBAB7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Doctor"/>
        </a:ext>
      </dgm:extLst>
    </dgm:pt>
    <dgm:pt modelId="{7464E1C2-C7C0-4DDD-AB9E-EB1FE22F20F2}" type="pres">
      <dgm:prSet presAssocID="{C7298B10-A384-4A0E-9408-9316A32DBAB7}" presName="spaceRect" presStyleCnt="0"/>
      <dgm:spPr/>
    </dgm:pt>
    <dgm:pt modelId="{FC95369E-69E3-4180-959E-360A33B3FA5F}" type="pres">
      <dgm:prSet presAssocID="{C7298B10-A384-4A0E-9408-9316A32DBAB7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4DE73D5F-BA84-4B48-9182-E0DCDAACED86}" type="pres">
      <dgm:prSet presAssocID="{2A5DA36B-A859-46A9-AED9-64A8D429F0F3}" presName="sibTrans" presStyleCnt="0"/>
      <dgm:spPr/>
    </dgm:pt>
    <dgm:pt modelId="{A48A988A-48CE-4D3D-BAFE-BFE5A53C56C5}" type="pres">
      <dgm:prSet presAssocID="{E12C0858-68CB-472F-BF12-2F0DC6231F2B}" presName="compNode" presStyleCnt="0"/>
      <dgm:spPr/>
    </dgm:pt>
    <dgm:pt modelId="{35DAFD8D-C0E3-4AF4-BA51-35DB3FF3FC1B}" type="pres">
      <dgm:prSet presAssocID="{E12C0858-68CB-472F-BF12-2F0DC6231F2B}" presName="bgRect" presStyleLbl="bgShp" presStyleIdx="1" presStyleCnt="3"/>
      <dgm:spPr/>
    </dgm:pt>
    <dgm:pt modelId="{6DF135C5-F238-491E-AEBA-BB6EFB228E4B}" type="pres">
      <dgm:prSet presAssocID="{E12C0858-68CB-472F-BF12-2F0DC6231F2B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Brain in head"/>
        </a:ext>
      </dgm:extLst>
    </dgm:pt>
    <dgm:pt modelId="{8D92E577-1C15-4F7A-9722-225FD2EAD46A}" type="pres">
      <dgm:prSet presAssocID="{E12C0858-68CB-472F-BF12-2F0DC6231F2B}" presName="spaceRect" presStyleCnt="0"/>
      <dgm:spPr/>
    </dgm:pt>
    <dgm:pt modelId="{926999BC-AC02-4879-ADB2-DE59D217D530}" type="pres">
      <dgm:prSet presAssocID="{E12C0858-68CB-472F-BF12-2F0DC6231F2B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1B82E709-F4D3-49D4-A1CC-BD8F59A4EA9F}" type="pres">
      <dgm:prSet presAssocID="{98109C71-270F-4AB1-8468-944DBFEF41FB}" presName="sibTrans" presStyleCnt="0"/>
      <dgm:spPr/>
    </dgm:pt>
    <dgm:pt modelId="{71DD38DB-CF5E-48B0-A842-8AA42B300C8A}" type="pres">
      <dgm:prSet presAssocID="{B45AA1B7-25CA-4ADA-9707-D0E3AECE5E7B}" presName="compNode" presStyleCnt="0"/>
      <dgm:spPr/>
    </dgm:pt>
    <dgm:pt modelId="{424A1D08-034B-4871-9900-091D76DA92B3}" type="pres">
      <dgm:prSet presAssocID="{B45AA1B7-25CA-4ADA-9707-D0E3AECE5E7B}" presName="bgRect" presStyleLbl="bgShp" presStyleIdx="2" presStyleCnt="3"/>
      <dgm:spPr/>
    </dgm:pt>
    <dgm:pt modelId="{E30678B2-3CF0-4F5D-8D4C-BD7B7B175D0F}" type="pres">
      <dgm:prSet presAssocID="{B45AA1B7-25CA-4ADA-9707-D0E3AECE5E7B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Prayer Candle"/>
        </a:ext>
      </dgm:extLst>
    </dgm:pt>
    <dgm:pt modelId="{95E122D7-2E4B-4A6D-B678-523E4D264093}" type="pres">
      <dgm:prSet presAssocID="{B45AA1B7-25CA-4ADA-9707-D0E3AECE5E7B}" presName="spaceRect" presStyleCnt="0"/>
      <dgm:spPr/>
    </dgm:pt>
    <dgm:pt modelId="{443BAE3C-2912-4CAA-B3CF-060358E656CB}" type="pres">
      <dgm:prSet presAssocID="{B45AA1B7-25CA-4ADA-9707-D0E3AECE5E7B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F7692B54-CA46-4F24-90E1-C2FB3084E78E}" srcId="{A3FA94FE-48D4-4D67-88BF-DD79D043509D}" destId="{B45AA1B7-25CA-4ADA-9707-D0E3AECE5E7B}" srcOrd="2" destOrd="0" parTransId="{634B18BC-203E-4F8F-A466-D2C787CC49B6}" sibTransId="{F6FC06AD-8F48-4360-8BBA-37002CDDBA5C}"/>
    <dgm:cxn modelId="{03079354-CEE1-4DBB-898E-151ACA22C6C2}" type="presOf" srcId="{B45AA1B7-25CA-4ADA-9707-D0E3AECE5E7B}" destId="{443BAE3C-2912-4CAA-B3CF-060358E656CB}" srcOrd="0" destOrd="0" presId="urn:microsoft.com/office/officeart/2018/2/layout/IconVerticalSolidList"/>
    <dgm:cxn modelId="{6B38545F-EE9E-4501-9AFA-F600F57FBCAB}" srcId="{A3FA94FE-48D4-4D67-88BF-DD79D043509D}" destId="{E12C0858-68CB-472F-BF12-2F0DC6231F2B}" srcOrd="1" destOrd="0" parTransId="{9A074C9C-316D-45AA-98A3-36BCA64A24CE}" sibTransId="{98109C71-270F-4AB1-8468-944DBFEF41FB}"/>
    <dgm:cxn modelId="{ECA201C1-BC74-4BD7-A191-936940580A9D}" type="presOf" srcId="{E12C0858-68CB-472F-BF12-2F0DC6231F2B}" destId="{926999BC-AC02-4879-ADB2-DE59D217D530}" srcOrd="0" destOrd="0" presId="urn:microsoft.com/office/officeart/2018/2/layout/IconVerticalSolidList"/>
    <dgm:cxn modelId="{8674AC0C-021C-4F21-8E90-BF4C7499ADF5}" type="presOf" srcId="{C7298B10-A384-4A0E-9408-9316A32DBAB7}" destId="{FC95369E-69E3-4180-959E-360A33B3FA5F}" srcOrd="0" destOrd="0" presId="urn:microsoft.com/office/officeart/2018/2/layout/IconVerticalSolidList"/>
    <dgm:cxn modelId="{D849E1D8-DDC3-4374-84DA-C6A74D0A2823}" type="presOf" srcId="{A3FA94FE-48D4-4D67-88BF-DD79D043509D}" destId="{FF360261-56F5-445D-98EA-21EA463425E8}" srcOrd="0" destOrd="0" presId="urn:microsoft.com/office/officeart/2018/2/layout/IconVerticalSolidList"/>
    <dgm:cxn modelId="{947310B8-B0D0-47A1-999E-7A16A4240156}" srcId="{A3FA94FE-48D4-4D67-88BF-DD79D043509D}" destId="{C7298B10-A384-4A0E-9408-9316A32DBAB7}" srcOrd="0" destOrd="0" parTransId="{305FF0DE-1FAE-45CE-9A76-AD40824DED4B}" sibTransId="{2A5DA36B-A859-46A9-AED9-64A8D429F0F3}"/>
    <dgm:cxn modelId="{EB58740A-A07E-460F-A8BD-BC26F10F3BD0}" type="presParOf" srcId="{FF360261-56F5-445D-98EA-21EA463425E8}" destId="{6B3C68BC-AF28-4F7E-BE31-A7FC1BE8C62C}" srcOrd="0" destOrd="0" presId="urn:microsoft.com/office/officeart/2018/2/layout/IconVerticalSolidList"/>
    <dgm:cxn modelId="{52126B14-0BA2-4734-87D1-0F0D0234B838}" type="presParOf" srcId="{6B3C68BC-AF28-4F7E-BE31-A7FC1BE8C62C}" destId="{77322A73-4982-43CE-82C9-DCAA9D8BF00C}" srcOrd="0" destOrd="0" presId="urn:microsoft.com/office/officeart/2018/2/layout/IconVerticalSolidList"/>
    <dgm:cxn modelId="{542B1B7D-5D85-49F4-B7FD-4940034BC992}" type="presParOf" srcId="{6B3C68BC-AF28-4F7E-BE31-A7FC1BE8C62C}" destId="{7F97A73C-2F8E-43BE-BCE1-AC805AB5C528}" srcOrd="1" destOrd="0" presId="urn:microsoft.com/office/officeart/2018/2/layout/IconVerticalSolidList"/>
    <dgm:cxn modelId="{AE7FF307-B972-47CA-BCC5-00F33A92FD75}" type="presParOf" srcId="{6B3C68BC-AF28-4F7E-BE31-A7FC1BE8C62C}" destId="{7464E1C2-C7C0-4DDD-AB9E-EB1FE22F20F2}" srcOrd="2" destOrd="0" presId="urn:microsoft.com/office/officeart/2018/2/layout/IconVerticalSolidList"/>
    <dgm:cxn modelId="{C738007A-EA5B-4F70-BAB4-F39F132489A9}" type="presParOf" srcId="{6B3C68BC-AF28-4F7E-BE31-A7FC1BE8C62C}" destId="{FC95369E-69E3-4180-959E-360A33B3FA5F}" srcOrd="3" destOrd="0" presId="urn:microsoft.com/office/officeart/2018/2/layout/IconVerticalSolidList"/>
    <dgm:cxn modelId="{9A662E51-207B-4992-A9D0-7541DEE4B3AE}" type="presParOf" srcId="{FF360261-56F5-445D-98EA-21EA463425E8}" destId="{4DE73D5F-BA84-4B48-9182-E0DCDAACED86}" srcOrd="1" destOrd="0" presId="urn:microsoft.com/office/officeart/2018/2/layout/IconVerticalSolidList"/>
    <dgm:cxn modelId="{7406DD61-95DF-48FA-82D3-952605B34254}" type="presParOf" srcId="{FF360261-56F5-445D-98EA-21EA463425E8}" destId="{A48A988A-48CE-4D3D-BAFE-BFE5A53C56C5}" srcOrd="2" destOrd="0" presId="urn:microsoft.com/office/officeart/2018/2/layout/IconVerticalSolidList"/>
    <dgm:cxn modelId="{626B2090-E472-4CA5-90F3-2235C4B469F0}" type="presParOf" srcId="{A48A988A-48CE-4D3D-BAFE-BFE5A53C56C5}" destId="{35DAFD8D-C0E3-4AF4-BA51-35DB3FF3FC1B}" srcOrd="0" destOrd="0" presId="urn:microsoft.com/office/officeart/2018/2/layout/IconVerticalSolidList"/>
    <dgm:cxn modelId="{3EB99390-3925-419B-A2A5-DCA50817F15F}" type="presParOf" srcId="{A48A988A-48CE-4D3D-BAFE-BFE5A53C56C5}" destId="{6DF135C5-F238-491E-AEBA-BB6EFB228E4B}" srcOrd="1" destOrd="0" presId="urn:microsoft.com/office/officeart/2018/2/layout/IconVerticalSolidList"/>
    <dgm:cxn modelId="{D8FDA04E-2226-461B-A818-0DC5F61101CC}" type="presParOf" srcId="{A48A988A-48CE-4D3D-BAFE-BFE5A53C56C5}" destId="{8D92E577-1C15-4F7A-9722-225FD2EAD46A}" srcOrd="2" destOrd="0" presId="urn:microsoft.com/office/officeart/2018/2/layout/IconVerticalSolidList"/>
    <dgm:cxn modelId="{2499979D-8778-4E0E-B9AF-17F2DBE1433F}" type="presParOf" srcId="{A48A988A-48CE-4D3D-BAFE-BFE5A53C56C5}" destId="{926999BC-AC02-4879-ADB2-DE59D217D530}" srcOrd="3" destOrd="0" presId="urn:microsoft.com/office/officeart/2018/2/layout/IconVerticalSolidList"/>
    <dgm:cxn modelId="{C42217FC-8A75-437F-908F-906772B865C2}" type="presParOf" srcId="{FF360261-56F5-445D-98EA-21EA463425E8}" destId="{1B82E709-F4D3-49D4-A1CC-BD8F59A4EA9F}" srcOrd="3" destOrd="0" presId="urn:microsoft.com/office/officeart/2018/2/layout/IconVerticalSolidList"/>
    <dgm:cxn modelId="{4D5ED26C-555F-492A-959D-E604C1C21C11}" type="presParOf" srcId="{FF360261-56F5-445D-98EA-21EA463425E8}" destId="{71DD38DB-CF5E-48B0-A842-8AA42B300C8A}" srcOrd="4" destOrd="0" presId="urn:microsoft.com/office/officeart/2018/2/layout/IconVerticalSolidList"/>
    <dgm:cxn modelId="{1CEB2338-7142-41D4-A0BA-D9CB88D02C08}" type="presParOf" srcId="{71DD38DB-CF5E-48B0-A842-8AA42B300C8A}" destId="{424A1D08-034B-4871-9900-091D76DA92B3}" srcOrd="0" destOrd="0" presId="urn:microsoft.com/office/officeart/2018/2/layout/IconVerticalSolidList"/>
    <dgm:cxn modelId="{0261CD8C-5011-490D-8C34-6F0E70A11BB3}" type="presParOf" srcId="{71DD38DB-CF5E-48B0-A842-8AA42B300C8A}" destId="{E30678B2-3CF0-4F5D-8D4C-BD7B7B175D0F}" srcOrd="1" destOrd="0" presId="urn:microsoft.com/office/officeart/2018/2/layout/IconVerticalSolidList"/>
    <dgm:cxn modelId="{CAB24055-680E-4CD8-9D01-F8DEC25420A8}" type="presParOf" srcId="{71DD38DB-CF5E-48B0-A842-8AA42B300C8A}" destId="{95E122D7-2E4B-4A6D-B678-523E4D264093}" srcOrd="2" destOrd="0" presId="urn:microsoft.com/office/officeart/2018/2/layout/IconVerticalSolidList"/>
    <dgm:cxn modelId="{BFE139A7-E9E6-4521-A4BB-C6841188C5B1}" type="presParOf" srcId="{71DD38DB-CF5E-48B0-A842-8AA42B300C8A}" destId="{443BAE3C-2912-4CAA-B3CF-060358E656CB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75F9CB22-E77B-44DF-ACCB-D826B80E54B0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825DCA-4FBA-49B4-B519-CA8A1E1BC4C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This project is being implemented as a </a:t>
          </a:r>
          <a:r>
            <a:rPr lang="en-US" b="1"/>
            <a:t>pilot</a:t>
          </a:r>
          <a:r>
            <a:rPr lang="en-US"/>
            <a:t>, meaning it is a careful introduction of new concepts to assess feasibility, safety, and acceptability before full scale-up. </a:t>
          </a:r>
        </a:p>
      </dgm:t>
    </dgm:pt>
    <dgm:pt modelId="{18DC54A5-824B-4E8F-A281-2AD84652B645}" type="parTrans" cxnId="{633BD7FB-D6DD-4104-AF62-D638D057AD9D}">
      <dgm:prSet/>
      <dgm:spPr/>
      <dgm:t>
        <a:bodyPr/>
        <a:lstStyle/>
        <a:p>
          <a:endParaRPr lang="en-US"/>
        </a:p>
      </dgm:t>
    </dgm:pt>
    <dgm:pt modelId="{90FA900B-2458-497B-9C62-46A6F4BE1490}" type="sibTrans" cxnId="{633BD7FB-D6DD-4104-AF62-D638D057AD9D}">
      <dgm:prSet/>
      <dgm:spPr/>
      <dgm:t>
        <a:bodyPr/>
        <a:lstStyle/>
        <a:p>
          <a:endParaRPr lang="en-US"/>
        </a:p>
      </dgm:t>
    </dgm:pt>
    <dgm:pt modelId="{F45508C8-2EBF-4DE7-ACB4-5430F4A316D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The pilot will run for </a:t>
          </a:r>
          <a:r>
            <a:rPr lang="en-US" b="1"/>
            <a:t>two years</a:t>
          </a:r>
          <a:r>
            <a:rPr lang="en-US"/>
            <a:t>, with the </a:t>
          </a:r>
          <a:r>
            <a:rPr lang="en-US" b="1"/>
            <a:t>first year limited to the adult medical wards and community follow-up</a:t>
          </a:r>
          <a:r>
            <a:rPr lang="en-US"/>
            <a:t>. </a:t>
          </a:r>
        </a:p>
      </dgm:t>
    </dgm:pt>
    <dgm:pt modelId="{A953B031-5D84-4768-8A08-E506D763E82B}" type="parTrans" cxnId="{B28815DE-79D3-4D99-AD30-9866E7E17A61}">
      <dgm:prSet/>
      <dgm:spPr/>
      <dgm:t>
        <a:bodyPr/>
        <a:lstStyle/>
        <a:p>
          <a:endParaRPr lang="en-US"/>
        </a:p>
      </dgm:t>
    </dgm:pt>
    <dgm:pt modelId="{80CCCDEA-0DB1-405F-A865-05CB010836D6}" type="sibTrans" cxnId="{B28815DE-79D3-4D99-AD30-9866E7E17A61}">
      <dgm:prSet/>
      <dgm:spPr/>
      <dgm:t>
        <a:bodyPr/>
        <a:lstStyle/>
        <a:p>
          <a:endParaRPr lang="en-US"/>
        </a:p>
      </dgm:t>
    </dgm:pt>
    <dgm:pt modelId="{8D094E2E-7024-4E3C-8786-2C96940ABB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During this phase, end-of-life coding will be used </a:t>
          </a:r>
          <a:r>
            <a:rPr lang="en-US" b="1"/>
            <a:t>internally by clinical teams and documented only in patient notes</a:t>
          </a:r>
          <a:r>
            <a:rPr lang="en-US"/>
            <a:t> to guide proactive care and ensure continuity, </a:t>
          </a:r>
          <a:r>
            <a:rPr lang="en-US" b="1"/>
            <a:t>without being disclosed to patients</a:t>
          </a:r>
          <a:r>
            <a:rPr lang="en-US"/>
            <a:t>. </a:t>
          </a:r>
        </a:p>
      </dgm:t>
    </dgm:pt>
    <dgm:pt modelId="{0F56E727-C707-4EA5-A442-A0EB68169AC2}" type="parTrans" cxnId="{A34884B6-D18D-4488-AB78-5BB3A29816A1}">
      <dgm:prSet/>
      <dgm:spPr/>
      <dgm:t>
        <a:bodyPr/>
        <a:lstStyle/>
        <a:p>
          <a:endParaRPr lang="en-US"/>
        </a:p>
      </dgm:t>
    </dgm:pt>
    <dgm:pt modelId="{07788D52-019D-4A67-A167-C98CC838E194}" type="sibTrans" cxnId="{A34884B6-D18D-4488-AB78-5BB3A29816A1}">
      <dgm:prSet/>
      <dgm:spPr/>
      <dgm:t>
        <a:bodyPr/>
        <a:lstStyle/>
        <a:p>
          <a:endParaRPr lang="en-US"/>
        </a:p>
      </dgm:t>
    </dgm:pt>
    <dgm:pt modelId="{C8901088-7919-4293-990C-2DE7A27F9A0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This approach is intended to protect patients and families while staff skills and systems are strengthened.</a:t>
          </a:r>
        </a:p>
      </dgm:t>
    </dgm:pt>
    <dgm:pt modelId="{FF03FBE5-B1DB-4759-8196-00DA49B61C2A}" type="parTrans" cxnId="{5E17092D-2B28-4AE4-B9FB-58FFF85E42A2}">
      <dgm:prSet/>
      <dgm:spPr/>
      <dgm:t>
        <a:bodyPr/>
        <a:lstStyle/>
        <a:p>
          <a:endParaRPr lang="en-US"/>
        </a:p>
      </dgm:t>
    </dgm:pt>
    <dgm:pt modelId="{330026BA-62FB-46D5-9283-C449CF592935}" type="sibTrans" cxnId="{5E17092D-2B28-4AE4-B9FB-58FFF85E42A2}">
      <dgm:prSet/>
      <dgm:spPr/>
      <dgm:t>
        <a:bodyPr/>
        <a:lstStyle/>
        <a:p>
          <a:endParaRPr lang="en-US"/>
        </a:p>
      </dgm:t>
    </dgm:pt>
    <dgm:pt modelId="{B243DF6D-1391-47F4-8C37-C773C8E2397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Following successful evaluation of the pilot, additional GOLD Care components will be introduced, including </a:t>
          </a:r>
          <a:r>
            <a:rPr lang="en-US" b="1"/>
            <a:t>greater patient involvement, discussion of preferences for place of care and death, and expansion to other wards</a:t>
          </a:r>
          <a:r>
            <a:rPr lang="en-US"/>
            <a:t>.</a:t>
          </a:r>
        </a:p>
      </dgm:t>
    </dgm:pt>
    <dgm:pt modelId="{C6EDA143-5C04-4C6C-82C5-0FFF9DDF771E}" type="parTrans" cxnId="{E0002123-5FFF-4B9D-A600-3A26C638E8D1}">
      <dgm:prSet/>
      <dgm:spPr/>
      <dgm:t>
        <a:bodyPr/>
        <a:lstStyle/>
        <a:p>
          <a:endParaRPr lang="en-US"/>
        </a:p>
      </dgm:t>
    </dgm:pt>
    <dgm:pt modelId="{5AB98093-B455-41DD-9F47-1613D391B98D}" type="sibTrans" cxnId="{E0002123-5FFF-4B9D-A600-3A26C638E8D1}">
      <dgm:prSet/>
      <dgm:spPr/>
      <dgm:t>
        <a:bodyPr/>
        <a:lstStyle/>
        <a:p>
          <a:endParaRPr lang="en-US"/>
        </a:p>
      </dgm:t>
    </dgm:pt>
    <dgm:pt modelId="{4D018D8C-C820-481B-9593-2FB67EA90DC4}" type="pres">
      <dgm:prSet presAssocID="{75F9CB22-E77B-44DF-ACCB-D826B80E54B0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6BE8B24E-AB52-475A-A591-34A921E64C52}" type="pres">
      <dgm:prSet presAssocID="{71825DCA-4FBA-49B4-B519-CA8A1E1BC4C0}" presName="compNode" presStyleCnt="0"/>
      <dgm:spPr/>
    </dgm:pt>
    <dgm:pt modelId="{9FA6214B-3F26-4FD0-A16F-FFD5435A3C18}" type="pres">
      <dgm:prSet presAssocID="{71825DCA-4FBA-49B4-B519-CA8A1E1BC4C0}" presName="bgRect" presStyleLbl="bgShp" presStyleIdx="0" presStyleCnt="5"/>
      <dgm:spPr/>
    </dgm:pt>
    <dgm:pt modelId="{FD6A0C03-7D33-4F06-B91E-36F37450B285}" type="pres">
      <dgm:prSet presAssocID="{71825DCA-4FBA-49B4-B519-CA8A1E1BC4C0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Checkmark"/>
        </a:ext>
      </dgm:extLst>
    </dgm:pt>
    <dgm:pt modelId="{FA0A2343-14DB-447C-97F4-7D2504DDDC8B}" type="pres">
      <dgm:prSet presAssocID="{71825DCA-4FBA-49B4-B519-CA8A1E1BC4C0}" presName="spaceRect" presStyleCnt="0"/>
      <dgm:spPr/>
    </dgm:pt>
    <dgm:pt modelId="{14CDC201-EB2D-4612-8306-67E0B85D1428}" type="pres">
      <dgm:prSet presAssocID="{71825DCA-4FBA-49B4-B519-CA8A1E1BC4C0}" presName="parTx" presStyleLbl="revTx" presStyleIdx="0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4F615ACE-C34F-4EBC-BFB2-3D5035A74030}" type="pres">
      <dgm:prSet presAssocID="{90FA900B-2458-497B-9C62-46A6F4BE1490}" presName="sibTrans" presStyleCnt="0"/>
      <dgm:spPr/>
    </dgm:pt>
    <dgm:pt modelId="{4706A010-9EBD-47AD-AE50-7C31B0A526B2}" type="pres">
      <dgm:prSet presAssocID="{F45508C8-2EBF-4DE7-ACB4-5430F4A316D3}" presName="compNode" presStyleCnt="0"/>
      <dgm:spPr/>
    </dgm:pt>
    <dgm:pt modelId="{0866DF1D-CF12-46DC-AAC1-1C805339B8CD}" type="pres">
      <dgm:prSet presAssocID="{F45508C8-2EBF-4DE7-ACB4-5430F4A316D3}" presName="bgRect" presStyleLbl="bgShp" presStyleIdx="1" presStyleCnt="5"/>
      <dgm:spPr/>
    </dgm:pt>
    <dgm:pt modelId="{8FF2B814-8A86-45F0-932D-F745B0774E31}" type="pres">
      <dgm:prSet presAssocID="{F45508C8-2EBF-4DE7-ACB4-5430F4A316D3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Hospital"/>
        </a:ext>
      </dgm:extLst>
    </dgm:pt>
    <dgm:pt modelId="{ABAC0657-B5DC-4C80-BFF6-2171293AF26D}" type="pres">
      <dgm:prSet presAssocID="{F45508C8-2EBF-4DE7-ACB4-5430F4A316D3}" presName="spaceRect" presStyleCnt="0"/>
      <dgm:spPr/>
    </dgm:pt>
    <dgm:pt modelId="{B283859B-8531-4F66-9E74-D8760D034CBE}" type="pres">
      <dgm:prSet presAssocID="{F45508C8-2EBF-4DE7-ACB4-5430F4A316D3}" presName="parTx" presStyleLbl="revTx" presStyleIdx="1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A1DF35AA-4756-4D4B-B3B9-85FB38123CE5}" type="pres">
      <dgm:prSet presAssocID="{80CCCDEA-0DB1-405F-A865-05CB010836D6}" presName="sibTrans" presStyleCnt="0"/>
      <dgm:spPr/>
    </dgm:pt>
    <dgm:pt modelId="{29F62866-9B58-42A8-B6E0-CE73A4D84A9F}" type="pres">
      <dgm:prSet presAssocID="{8D094E2E-7024-4E3C-8786-2C96940ABB51}" presName="compNode" presStyleCnt="0"/>
      <dgm:spPr/>
    </dgm:pt>
    <dgm:pt modelId="{CF5F25DF-3D9D-4AB4-A16E-A3C849511E40}" type="pres">
      <dgm:prSet presAssocID="{8D094E2E-7024-4E3C-8786-2C96940ABB51}" presName="bgRect" presStyleLbl="bgShp" presStyleIdx="2" presStyleCnt="5"/>
      <dgm:spPr/>
    </dgm:pt>
    <dgm:pt modelId="{A5D02893-D76B-4D61-9630-28509A7176BF}" type="pres">
      <dgm:prSet presAssocID="{8D094E2E-7024-4E3C-8786-2C96940ABB51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Database"/>
        </a:ext>
      </dgm:extLst>
    </dgm:pt>
    <dgm:pt modelId="{AD05C563-A523-4CAA-A3B7-BD7265E4DC11}" type="pres">
      <dgm:prSet presAssocID="{8D094E2E-7024-4E3C-8786-2C96940ABB51}" presName="spaceRect" presStyleCnt="0"/>
      <dgm:spPr/>
    </dgm:pt>
    <dgm:pt modelId="{90AD066B-C387-452D-A990-2FBD093F4810}" type="pres">
      <dgm:prSet presAssocID="{8D094E2E-7024-4E3C-8786-2C96940ABB51}" presName="parTx" presStyleLbl="revTx" presStyleIdx="2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F35B9589-8602-4DE4-9793-528908D6D5DA}" type="pres">
      <dgm:prSet presAssocID="{07788D52-019D-4A67-A167-C98CC838E194}" presName="sibTrans" presStyleCnt="0"/>
      <dgm:spPr/>
    </dgm:pt>
    <dgm:pt modelId="{7C11D9C7-16F7-44AA-92E5-180CEA3F475F}" type="pres">
      <dgm:prSet presAssocID="{C8901088-7919-4293-990C-2DE7A27F9A0C}" presName="compNode" presStyleCnt="0"/>
      <dgm:spPr/>
    </dgm:pt>
    <dgm:pt modelId="{053F08B7-2A6F-4E0C-853E-C1E8A4B6B42C}" type="pres">
      <dgm:prSet presAssocID="{C8901088-7919-4293-990C-2DE7A27F9A0C}" presName="bgRect" presStyleLbl="bgShp" presStyleIdx="3" presStyleCnt="5"/>
      <dgm:spPr/>
    </dgm:pt>
    <dgm:pt modelId="{C1943F19-4873-484E-A987-CDA7085896D5}" type="pres">
      <dgm:prSet presAssocID="{C8901088-7919-4293-990C-2DE7A27F9A0C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Doctor"/>
        </a:ext>
      </dgm:extLst>
    </dgm:pt>
    <dgm:pt modelId="{1444B66D-A695-488D-925C-5074C708875B}" type="pres">
      <dgm:prSet presAssocID="{C8901088-7919-4293-990C-2DE7A27F9A0C}" presName="spaceRect" presStyleCnt="0"/>
      <dgm:spPr/>
    </dgm:pt>
    <dgm:pt modelId="{8EBDD98D-C9CD-4806-83BA-68F0BA7227A9}" type="pres">
      <dgm:prSet presAssocID="{C8901088-7919-4293-990C-2DE7A27F9A0C}" presName="parTx" presStyleLbl="revTx" presStyleIdx="3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E0BD9014-9CDB-431A-BB29-9ECA4C5A2A5B}" type="pres">
      <dgm:prSet presAssocID="{330026BA-62FB-46D5-9283-C449CF592935}" presName="sibTrans" presStyleCnt="0"/>
      <dgm:spPr/>
    </dgm:pt>
    <dgm:pt modelId="{61CF1B88-6955-4AA2-AC12-C3772C546F6E}" type="pres">
      <dgm:prSet presAssocID="{B243DF6D-1391-47F4-8C37-C773C8E2397F}" presName="compNode" presStyleCnt="0"/>
      <dgm:spPr/>
    </dgm:pt>
    <dgm:pt modelId="{FCD10E61-F9A5-4304-8558-3C438E35B518}" type="pres">
      <dgm:prSet presAssocID="{B243DF6D-1391-47F4-8C37-C773C8E2397F}" presName="bgRect" presStyleLbl="bgShp" presStyleIdx="4" presStyleCnt="5"/>
      <dgm:spPr/>
    </dgm:pt>
    <dgm:pt modelId="{9AE06E04-5C81-4DE1-9043-A8359B8820F6}" type="pres">
      <dgm:prSet presAssocID="{B243DF6D-1391-47F4-8C37-C773C8E2397F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Gold bars"/>
        </a:ext>
      </dgm:extLst>
    </dgm:pt>
    <dgm:pt modelId="{CE54C01A-DA1F-42A2-9864-0E648C9851C8}" type="pres">
      <dgm:prSet presAssocID="{B243DF6D-1391-47F4-8C37-C773C8E2397F}" presName="spaceRect" presStyleCnt="0"/>
      <dgm:spPr/>
    </dgm:pt>
    <dgm:pt modelId="{1F844241-6D11-4DCB-88FC-F93EED250397}" type="pres">
      <dgm:prSet presAssocID="{B243DF6D-1391-47F4-8C37-C773C8E2397F}" presName="parTx" presStyleLbl="revTx" presStyleIdx="4" presStyleCnt="5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5E17092D-2B28-4AE4-B9FB-58FFF85E42A2}" srcId="{75F9CB22-E77B-44DF-ACCB-D826B80E54B0}" destId="{C8901088-7919-4293-990C-2DE7A27F9A0C}" srcOrd="3" destOrd="0" parTransId="{FF03FBE5-B1DB-4759-8196-00DA49B61C2A}" sibTransId="{330026BA-62FB-46D5-9283-C449CF592935}"/>
    <dgm:cxn modelId="{633BD7FB-D6DD-4104-AF62-D638D057AD9D}" srcId="{75F9CB22-E77B-44DF-ACCB-D826B80E54B0}" destId="{71825DCA-4FBA-49B4-B519-CA8A1E1BC4C0}" srcOrd="0" destOrd="0" parTransId="{18DC54A5-824B-4E8F-A281-2AD84652B645}" sibTransId="{90FA900B-2458-497B-9C62-46A6F4BE1490}"/>
    <dgm:cxn modelId="{53FF45A2-C6E9-42FF-9D3B-774986705D5D}" type="presOf" srcId="{C8901088-7919-4293-990C-2DE7A27F9A0C}" destId="{8EBDD98D-C9CD-4806-83BA-68F0BA7227A9}" srcOrd="0" destOrd="0" presId="urn:microsoft.com/office/officeart/2018/2/layout/IconVerticalSolidList"/>
    <dgm:cxn modelId="{33B83E0D-237D-4FF0-A278-1621D4FD9165}" type="presOf" srcId="{71825DCA-4FBA-49B4-B519-CA8A1E1BC4C0}" destId="{14CDC201-EB2D-4612-8306-67E0B85D1428}" srcOrd="0" destOrd="0" presId="urn:microsoft.com/office/officeart/2018/2/layout/IconVerticalSolidList"/>
    <dgm:cxn modelId="{4FACF29B-C79F-49AC-A7C0-A80CBA516801}" type="presOf" srcId="{8D094E2E-7024-4E3C-8786-2C96940ABB51}" destId="{90AD066B-C387-452D-A990-2FBD093F4810}" srcOrd="0" destOrd="0" presId="urn:microsoft.com/office/officeart/2018/2/layout/IconVerticalSolidList"/>
    <dgm:cxn modelId="{E0002123-5FFF-4B9D-A600-3A26C638E8D1}" srcId="{75F9CB22-E77B-44DF-ACCB-D826B80E54B0}" destId="{B243DF6D-1391-47F4-8C37-C773C8E2397F}" srcOrd="4" destOrd="0" parTransId="{C6EDA143-5C04-4C6C-82C5-0FFF9DDF771E}" sibTransId="{5AB98093-B455-41DD-9F47-1613D391B98D}"/>
    <dgm:cxn modelId="{FDF82765-351F-4B42-A04F-B620A3C06558}" type="presOf" srcId="{F45508C8-2EBF-4DE7-ACB4-5430F4A316D3}" destId="{B283859B-8531-4F66-9E74-D8760D034CBE}" srcOrd="0" destOrd="0" presId="urn:microsoft.com/office/officeart/2018/2/layout/IconVerticalSolidList"/>
    <dgm:cxn modelId="{B28815DE-79D3-4D99-AD30-9866E7E17A61}" srcId="{75F9CB22-E77B-44DF-ACCB-D826B80E54B0}" destId="{F45508C8-2EBF-4DE7-ACB4-5430F4A316D3}" srcOrd="1" destOrd="0" parTransId="{A953B031-5D84-4768-8A08-E506D763E82B}" sibTransId="{80CCCDEA-0DB1-405F-A865-05CB010836D6}"/>
    <dgm:cxn modelId="{C09E03C6-8701-400B-92A3-689D45615CC1}" type="presOf" srcId="{75F9CB22-E77B-44DF-ACCB-D826B80E54B0}" destId="{4D018D8C-C820-481B-9593-2FB67EA90DC4}" srcOrd="0" destOrd="0" presId="urn:microsoft.com/office/officeart/2018/2/layout/IconVerticalSolidList"/>
    <dgm:cxn modelId="{A34884B6-D18D-4488-AB78-5BB3A29816A1}" srcId="{75F9CB22-E77B-44DF-ACCB-D826B80E54B0}" destId="{8D094E2E-7024-4E3C-8786-2C96940ABB51}" srcOrd="2" destOrd="0" parTransId="{0F56E727-C707-4EA5-A442-A0EB68169AC2}" sibTransId="{07788D52-019D-4A67-A167-C98CC838E194}"/>
    <dgm:cxn modelId="{08F87D13-B302-4A4C-8984-7C5F0858E9AB}" type="presOf" srcId="{B243DF6D-1391-47F4-8C37-C773C8E2397F}" destId="{1F844241-6D11-4DCB-88FC-F93EED250397}" srcOrd="0" destOrd="0" presId="urn:microsoft.com/office/officeart/2018/2/layout/IconVerticalSolidList"/>
    <dgm:cxn modelId="{C289523E-CFBD-42CA-B24B-BB51262454D5}" type="presParOf" srcId="{4D018D8C-C820-481B-9593-2FB67EA90DC4}" destId="{6BE8B24E-AB52-475A-A591-34A921E64C52}" srcOrd="0" destOrd="0" presId="urn:microsoft.com/office/officeart/2018/2/layout/IconVerticalSolidList"/>
    <dgm:cxn modelId="{DF803F73-1D76-4052-A2B9-D1DB227CC75E}" type="presParOf" srcId="{6BE8B24E-AB52-475A-A591-34A921E64C52}" destId="{9FA6214B-3F26-4FD0-A16F-FFD5435A3C18}" srcOrd="0" destOrd="0" presId="urn:microsoft.com/office/officeart/2018/2/layout/IconVerticalSolidList"/>
    <dgm:cxn modelId="{710D98DB-C9BF-4A52-B833-8EB6CE03EEF7}" type="presParOf" srcId="{6BE8B24E-AB52-475A-A591-34A921E64C52}" destId="{FD6A0C03-7D33-4F06-B91E-36F37450B285}" srcOrd="1" destOrd="0" presId="urn:microsoft.com/office/officeart/2018/2/layout/IconVerticalSolidList"/>
    <dgm:cxn modelId="{EC4E6B15-40C3-4ACC-A404-A103B309083E}" type="presParOf" srcId="{6BE8B24E-AB52-475A-A591-34A921E64C52}" destId="{FA0A2343-14DB-447C-97F4-7D2504DDDC8B}" srcOrd="2" destOrd="0" presId="urn:microsoft.com/office/officeart/2018/2/layout/IconVerticalSolidList"/>
    <dgm:cxn modelId="{3264185C-8D69-43E0-A505-4AEE3F1CBD48}" type="presParOf" srcId="{6BE8B24E-AB52-475A-A591-34A921E64C52}" destId="{14CDC201-EB2D-4612-8306-67E0B85D1428}" srcOrd="3" destOrd="0" presId="urn:microsoft.com/office/officeart/2018/2/layout/IconVerticalSolidList"/>
    <dgm:cxn modelId="{63AFECFC-902A-4ADB-86E0-48988E38287D}" type="presParOf" srcId="{4D018D8C-C820-481B-9593-2FB67EA90DC4}" destId="{4F615ACE-C34F-4EBC-BFB2-3D5035A74030}" srcOrd="1" destOrd="0" presId="urn:microsoft.com/office/officeart/2018/2/layout/IconVerticalSolidList"/>
    <dgm:cxn modelId="{29A92594-BAA5-4ED3-A355-3BC8C051107E}" type="presParOf" srcId="{4D018D8C-C820-481B-9593-2FB67EA90DC4}" destId="{4706A010-9EBD-47AD-AE50-7C31B0A526B2}" srcOrd="2" destOrd="0" presId="urn:microsoft.com/office/officeart/2018/2/layout/IconVerticalSolidList"/>
    <dgm:cxn modelId="{0AFACACF-3B4A-4417-BB7A-8F9C61BBCAB4}" type="presParOf" srcId="{4706A010-9EBD-47AD-AE50-7C31B0A526B2}" destId="{0866DF1D-CF12-46DC-AAC1-1C805339B8CD}" srcOrd="0" destOrd="0" presId="urn:microsoft.com/office/officeart/2018/2/layout/IconVerticalSolidList"/>
    <dgm:cxn modelId="{CA5B7FCC-2532-45F7-8EE0-AD6F08FFFE61}" type="presParOf" srcId="{4706A010-9EBD-47AD-AE50-7C31B0A526B2}" destId="{8FF2B814-8A86-45F0-932D-F745B0774E31}" srcOrd="1" destOrd="0" presId="urn:microsoft.com/office/officeart/2018/2/layout/IconVerticalSolidList"/>
    <dgm:cxn modelId="{C9FE9DD9-A011-415B-97CB-9CB008EC87E0}" type="presParOf" srcId="{4706A010-9EBD-47AD-AE50-7C31B0A526B2}" destId="{ABAC0657-B5DC-4C80-BFF6-2171293AF26D}" srcOrd="2" destOrd="0" presId="urn:microsoft.com/office/officeart/2018/2/layout/IconVerticalSolidList"/>
    <dgm:cxn modelId="{568C196E-5325-4D2B-9A24-8761FD80211B}" type="presParOf" srcId="{4706A010-9EBD-47AD-AE50-7C31B0A526B2}" destId="{B283859B-8531-4F66-9E74-D8760D034CBE}" srcOrd="3" destOrd="0" presId="urn:microsoft.com/office/officeart/2018/2/layout/IconVerticalSolidList"/>
    <dgm:cxn modelId="{103F1D42-0F62-4673-A74B-293C2F29FA29}" type="presParOf" srcId="{4D018D8C-C820-481B-9593-2FB67EA90DC4}" destId="{A1DF35AA-4756-4D4B-B3B9-85FB38123CE5}" srcOrd="3" destOrd="0" presId="urn:microsoft.com/office/officeart/2018/2/layout/IconVerticalSolidList"/>
    <dgm:cxn modelId="{5F8A9CF9-CC7C-437F-8343-B387A323BD0E}" type="presParOf" srcId="{4D018D8C-C820-481B-9593-2FB67EA90DC4}" destId="{29F62866-9B58-42A8-B6E0-CE73A4D84A9F}" srcOrd="4" destOrd="0" presId="urn:microsoft.com/office/officeart/2018/2/layout/IconVerticalSolidList"/>
    <dgm:cxn modelId="{4D66499D-CCC4-4719-A005-C61F1B1FBA78}" type="presParOf" srcId="{29F62866-9B58-42A8-B6E0-CE73A4D84A9F}" destId="{CF5F25DF-3D9D-4AB4-A16E-A3C849511E40}" srcOrd="0" destOrd="0" presId="urn:microsoft.com/office/officeart/2018/2/layout/IconVerticalSolidList"/>
    <dgm:cxn modelId="{613864AE-3396-4348-84DC-A0308881BBAA}" type="presParOf" srcId="{29F62866-9B58-42A8-B6E0-CE73A4D84A9F}" destId="{A5D02893-D76B-4D61-9630-28509A7176BF}" srcOrd="1" destOrd="0" presId="urn:microsoft.com/office/officeart/2018/2/layout/IconVerticalSolidList"/>
    <dgm:cxn modelId="{4F09BDF6-814C-4402-B0EA-E7FBB4DE8A2B}" type="presParOf" srcId="{29F62866-9B58-42A8-B6E0-CE73A4D84A9F}" destId="{AD05C563-A523-4CAA-A3B7-BD7265E4DC11}" srcOrd="2" destOrd="0" presId="urn:microsoft.com/office/officeart/2018/2/layout/IconVerticalSolidList"/>
    <dgm:cxn modelId="{D7ED0B15-D214-45AD-8436-967C00D53361}" type="presParOf" srcId="{29F62866-9B58-42A8-B6E0-CE73A4D84A9F}" destId="{90AD066B-C387-452D-A990-2FBD093F4810}" srcOrd="3" destOrd="0" presId="urn:microsoft.com/office/officeart/2018/2/layout/IconVerticalSolidList"/>
    <dgm:cxn modelId="{AFEDD3A4-F0DA-4BCB-9ADA-0B0D2F72593F}" type="presParOf" srcId="{4D018D8C-C820-481B-9593-2FB67EA90DC4}" destId="{F35B9589-8602-4DE4-9793-528908D6D5DA}" srcOrd="5" destOrd="0" presId="urn:microsoft.com/office/officeart/2018/2/layout/IconVerticalSolidList"/>
    <dgm:cxn modelId="{F7162DA3-7B36-404D-985E-D70A594C5843}" type="presParOf" srcId="{4D018D8C-C820-481B-9593-2FB67EA90DC4}" destId="{7C11D9C7-16F7-44AA-92E5-180CEA3F475F}" srcOrd="6" destOrd="0" presId="urn:microsoft.com/office/officeart/2018/2/layout/IconVerticalSolidList"/>
    <dgm:cxn modelId="{2DA1E6EC-4DFD-4E66-9987-CB1EF6177716}" type="presParOf" srcId="{7C11D9C7-16F7-44AA-92E5-180CEA3F475F}" destId="{053F08B7-2A6F-4E0C-853E-C1E8A4B6B42C}" srcOrd="0" destOrd="0" presId="urn:microsoft.com/office/officeart/2018/2/layout/IconVerticalSolidList"/>
    <dgm:cxn modelId="{E978B441-E180-410F-B21F-E75F5BF333B7}" type="presParOf" srcId="{7C11D9C7-16F7-44AA-92E5-180CEA3F475F}" destId="{C1943F19-4873-484E-A987-CDA7085896D5}" srcOrd="1" destOrd="0" presId="urn:microsoft.com/office/officeart/2018/2/layout/IconVerticalSolidList"/>
    <dgm:cxn modelId="{B1DDB55F-0C7F-4043-898E-D9CBD50D364F}" type="presParOf" srcId="{7C11D9C7-16F7-44AA-92E5-180CEA3F475F}" destId="{1444B66D-A695-488D-925C-5074C708875B}" srcOrd="2" destOrd="0" presId="urn:microsoft.com/office/officeart/2018/2/layout/IconVerticalSolidList"/>
    <dgm:cxn modelId="{93B8D976-432D-4A8F-A9C0-8E1631A909A3}" type="presParOf" srcId="{7C11D9C7-16F7-44AA-92E5-180CEA3F475F}" destId="{8EBDD98D-C9CD-4806-83BA-68F0BA7227A9}" srcOrd="3" destOrd="0" presId="urn:microsoft.com/office/officeart/2018/2/layout/IconVerticalSolidList"/>
    <dgm:cxn modelId="{563121EF-474D-4F53-AB7B-C79E980064FD}" type="presParOf" srcId="{4D018D8C-C820-481B-9593-2FB67EA90DC4}" destId="{E0BD9014-9CDB-431A-BB29-9ECA4C5A2A5B}" srcOrd="7" destOrd="0" presId="urn:microsoft.com/office/officeart/2018/2/layout/IconVerticalSolidList"/>
    <dgm:cxn modelId="{6635D08F-AB52-4833-9E03-9F91CF397A01}" type="presParOf" srcId="{4D018D8C-C820-481B-9593-2FB67EA90DC4}" destId="{61CF1B88-6955-4AA2-AC12-C3772C546F6E}" srcOrd="8" destOrd="0" presId="urn:microsoft.com/office/officeart/2018/2/layout/IconVerticalSolidList"/>
    <dgm:cxn modelId="{2BB32DC7-5FE9-473D-9C4F-AEB09EBC6240}" type="presParOf" srcId="{61CF1B88-6955-4AA2-AC12-C3772C546F6E}" destId="{FCD10E61-F9A5-4304-8558-3C438E35B518}" srcOrd="0" destOrd="0" presId="urn:microsoft.com/office/officeart/2018/2/layout/IconVerticalSolidList"/>
    <dgm:cxn modelId="{7387AA03-2EB9-484B-88C6-893D7C452C5E}" type="presParOf" srcId="{61CF1B88-6955-4AA2-AC12-C3772C546F6E}" destId="{9AE06E04-5C81-4DE1-9043-A8359B8820F6}" srcOrd="1" destOrd="0" presId="urn:microsoft.com/office/officeart/2018/2/layout/IconVerticalSolidList"/>
    <dgm:cxn modelId="{9894D25F-93B2-4102-8ECD-DCD0996F549B}" type="presParOf" srcId="{61CF1B88-6955-4AA2-AC12-C3772C546F6E}" destId="{CE54C01A-DA1F-42A2-9864-0E648C9851C8}" srcOrd="2" destOrd="0" presId="urn:microsoft.com/office/officeart/2018/2/layout/IconVerticalSolidList"/>
    <dgm:cxn modelId="{E9A7795F-F4E6-4853-AFBA-C621055670DA}" type="presParOf" srcId="{61CF1B88-6955-4AA2-AC12-C3772C546F6E}" destId="{1F844241-6D11-4DCB-88FC-F93EED250397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2D216485-4C24-48D8-8B3E-A959D33CCCAE}" type="doc">
      <dgm:prSet loTypeId="urn:microsoft.com/office/officeart/2005/8/layout/bProcess2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4A182BA7-9EC6-4036-98DE-1A4D711BE1A5}">
      <dgm:prSet/>
      <dgm:spPr/>
      <dgm:t>
        <a:bodyPr/>
        <a:lstStyle/>
        <a:p>
          <a:r>
            <a:rPr lang="en-US"/>
            <a:t>Any practicing clinician can identify a patient approaching death.</a:t>
          </a:r>
        </a:p>
      </dgm:t>
    </dgm:pt>
    <dgm:pt modelId="{9905C992-380E-40F3-BAF9-BEA3C2D4361E}" type="parTrans" cxnId="{B687AE52-65A1-4531-9851-2BB8ABD37D31}">
      <dgm:prSet/>
      <dgm:spPr/>
      <dgm:t>
        <a:bodyPr/>
        <a:lstStyle/>
        <a:p>
          <a:endParaRPr lang="en-US"/>
        </a:p>
      </dgm:t>
    </dgm:pt>
    <dgm:pt modelId="{A58BB969-9E3F-4C47-B217-2181D7968FA8}" type="sibTrans" cxnId="{B687AE52-65A1-4531-9851-2BB8ABD37D31}">
      <dgm:prSet/>
      <dgm:spPr/>
      <dgm:t>
        <a:bodyPr/>
        <a:lstStyle/>
        <a:p>
          <a:endParaRPr lang="en-US"/>
        </a:p>
      </dgm:t>
    </dgm:pt>
    <dgm:pt modelId="{4CA32BF0-77B9-44EA-B6A3-1FC19308CF9A}">
      <dgm:prSet/>
      <dgm:spPr/>
      <dgm:t>
        <a:bodyPr/>
        <a:lstStyle/>
        <a:p>
          <a:r>
            <a:rPr lang="en-US" dirty="0"/>
            <a:t>GOLD Care is simply good medicine for the most vulnerable.</a:t>
          </a:r>
        </a:p>
      </dgm:t>
    </dgm:pt>
    <dgm:pt modelId="{C6BA7D50-7DEB-4C74-A36D-D87A039808B9}" type="parTrans" cxnId="{5F2D887A-859E-4660-930F-FAA779D26584}">
      <dgm:prSet/>
      <dgm:spPr/>
      <dgm:t>
        <a:bodyPr/>
        <a:lstStyle/>
        <a:p>
          <a:endParaRPr lang="en-US"/>
        </a:p>
      </dgm:t>
    </dgm:pt>
    <dgm:pt modelId="{79049C24-FCD3-462E-8219-03C8FB6084B2}" type="sibTrans" cxnId="{5F2D887A-859E-4660-930F-FAA779D26584}">
      <dgm:prSet/>
      <dgm:spPr/>
      <dgm:t>
        <a:bodyPr/>
        <a:lstStyle/>
        <a:p>
          <a:endParaRPr lang="en-US"/>
        </a:p>
      </dgm:t>
    </dgm:pt>
    <dgm:pt modelId="{3C8B08EA-10F6-48F2-81C3-BC70DEC14C44}" type="pres">
      <dgm:prSet presAssocID="{2D216485-4C24-48D8-8B3E-A959D33CCCAE}" presName="diagram" presStyleCnt="0">
        <dgm:presLayoutVars>
          <dgm:dir/>
          <dgm:resizeHandles/>
        </dgm:presLayoutVars>
      </dgm:prSet>
      <dgm:spPr/>
      <dgm:t>
        <a:bodyPr/>
        <a:lstStyle/>
        <a:p>
          <a:endParaRPr lang="en-GB"/>
        </a:p>
      </dgm:t>
    </dgm:pt>
    <dgm:pt modelId="{7741D387-3886-4BE2-A26E-2CF84C05925C}" type="pres">
      <dgm:prSet presAssocID="{4A182BA7-9EC6-4036-98DE-1A4D711BE1A5}" presName="first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F6D2862-B450-40DF-BC34-35E91038078C}" type="pres">
      <dgm:prSet presAssocID="{A58BB969-9E3F-4C47-B217-2181D7968FA8}" presName="sibTrans" presStyleLbl="sibTrans2D1" presStyleIdx="0" presStyleCnt="1"/>
      <dgm:spPr/>
      <dgm:t>
        <a:bodyPr/>
        <a:lstStyle/>
        <a:p>
          <a:endParaRPr lang="en-GB"/>
        </a:p>
      </dgm:t>
    </dgm:pt>
    <dgm:pt modelId="{CBC80425-6F9C-48F2-9409-38E9B00A2438}" type="pres">
      <dgm:prSet presAssocID="{4CA32BF0-77B9-44EA-B6A3-1FC19308CF9A}" presName="last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DB1BC312-8A7F-48FD-AED9-D1886DD642E5}" type="presOf" srcId="{4A182BA7-9EC6-4036-98DE-1A4D711BE1A5}" destId="{7741D387-3886-4BE2-A26E-2CF84C05925C}" srcOrd="0" destOrd="0" presId="urn:microsoft.com/office/officeart/2005/8/layout/bProcess2"/>
    <dgm:cxn modelId="{C917C6DF-5F93-4D5C-8E1C-D13EFC29C3FB}" type="presOf" srcId="{4CA32BF0-77B9-44EA-B6A3-1FC19308CF9A}" destId="{CBC80425-6F9C-48F2-9409-38E9B00A2438}" srcOrd="0" destOrd="0" presId="urn:microsoft.com/office/officeart/2005/8/layout/bProcess2"/>
    <dgm:cxn modelId="{C0539134-2812-43B4-8321-C9088C04AE14}" type="presOf" srcId="{A58BB969-9E3F-4C47-B217-2181D7968FA8}" destId="{8F6D2862-B450-40DF-BC34-35E91038078C}" srcOrd="0" destOrd="0" presId="urn:microsoft.com/office/officeart/2005/8/layout/bProcess2"/>
    <dgm:cxn modelId="{5F2D887A-859E-4660-930F-FAA779D26584}" srcId="{2D216485-4C24-48D8-8B3E-A959D33CCCAE}" destId="{4CA32BF0-77B9-44EA-B6A3-1FC19308CF9A}" srcOrd="1" destOrd="0" parTransId="{C6BA7D50-7DEB-4C74-A36D-D87A039808B9}" sibTransId="{79049C24-FCD3-462E-8219-03C8FB6084B2}"/>
    <dgm:cxn modelId="{B687AE52-65A1-4531-9851-2BB8ABD37D31}" srcId="{2D216485-4C24-48D8-8B3E-A959D33CCCAE}" destId="{4A182BA7-9EC6-4036-98DE-1A4D711BE1A5}" srcOrd="0" destOrd="0" parTransId="{9905C992-380E-40F3-BAF9-BEA3C2D4361E}" sibTransId="{A58BB969-9E3F-4C47-B217-2181D7968FA8}"/>
    <dgm:cxn modelId="{62E26684-00A8-4755-913B-BF3D66A97DA2}" type="presOf" srcId="{2D216485-4C24-48D8-8B3E-A959D33CCCAE}" destId="{3C8B08EA-10F6-48F2-81C3-BC70DEC14C44}" srcOrd="0" destOrd="0" presId="urn:microsoft.com/office/officeart/2005/8/layout/bProcess2"/>
    <dgm:cxn modelId="{685D61B1-FCB1-42F8-AF2F-7BBDD8E8F4FF}" type="presParOf" srcId="{3C8B08EA-10F6-48F2-81C3-BC70DEC14C44}" destId="{7741D387-3886-4BE2-A26E-2CF84C05925C}" srcOrd="0" destOrd="0" presId="urn:microsoft.com/office/officeart/2005/8/layout/bProcess2"/>
    <dgm:cxn modelId="{7B217437-EA65-4C61-86AE-20E0F0378DAA}" type="presParOf" srcId="{3C8B08EA-10F6-48F2-81C3-BC70DEC14C44}" destId="{8F6D2862-B450-40DF-BC34-35E91038078C}" srcOrd="1" destOrd="0" presId="urn:microsoft.com/office/officeart/2005/8/layout/bProcess2"/>
    <dgm:cxn modelId="{772D3B98-495D-4D7C-AC38-125389408601}" type="presParOf" srcId="{3C8B08EA-10F6-48F2-81C3-BC70DEC14C44}" destId="{CBC80425-6F9C-48F2-9409-38E9B00A2438}" srcOrd="2" destOrd="0" presId="urn:microsoft.com/office/officeart/2005/8/layout/bProcess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36D145A-0152-438F-AEB7-10403685A78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E5C18BF2-0C2B-4940-88A8-D6F93442C1B0}">
      <dgm:prSet/>
      <dgm:spPr/>
      <dgm:t>
        <a:bodyPr/>
        <a:lstStyle/>
        <a:p>
          <a:pPr>
            <a:defRPr cap="all"/>
          </a:pPr>
          <a:r>
            <a:rPr lang="en-US"/>
            <a:t>Leadership opportunity</a:t>
          </a:r>
        </a:p>
      </dgm:t>
    </dgm:pt>
    <dgm:pt modelId="{D892C8DB-168E-4C6F-B67F-45E29B8E0015}" type="parTrans" cxnId="{5420F645-37D3-41D8-B29F-6BF4DD093A00}">
      <dgm:prSet/>
      <dgm:spPr/>
      <dgm:t>
        <a:bodyPr/>
        <a:lstStyle/>
        <a:p>
          <a:endParaRPr lang="en-US"/>
        </a:p>
      </dgm:t>
    </dgm:pt>
    <dgm:pt modelId="{C12719D2-E529-47C6-8EEC-41953EFFFAFB}" type="sibTrans" cxnId="{5420F645-37D3-41D8-B29F-6BF4DD093A00}">
      <dgm:prSet/>
      <dgm:spPr/>
      <dgm:t>
        <a:bodyPr/>
        <a:lstStyle/>
        <a:p>
          <a:endParaRPr lang="en-US"/>
        </a:p>
      </dgm:t>
    </dgm:pt>
    <dgm:pt modelId="{BDB95F12-4AD3-40FB-8DA4-3212F895EAE8}">
      <dgm:prSet/>
      <dgm:spPr/>
      <dgm:t>
        <a:bodyPr/>
        <a:lstStyle/>
        <a:p>
          <a:pPr>
            <a:defRPr cap="all"/>
          </a:pPr>
          <a:r>
            <a:rPr lang="en-US"/>
            <a:t>Continental learning hub</a:t>
          </a:r>
        </a:p>
      </dgm:t>
    </dgm:pt>
    <dgm:pt modelId="{C302A923-9BD9-4EE3-86ED-C98E39FDE073}" type="parTrans" cxnId="{21E239E2-718F-485F-9B0F-DE1B0D646295}">
      <dgm:prSet/>
      <dgm:spPr/>
      <dgm:t>
        <a:bodyPr/>
        <a:lstStyle/>
        <a:p>
          <a:endParaRPr lang="en-US"/>
        </a:p>
      </dgm:t>
    </dgm:pt>
    <dgm:pt modelId="{8B3B4C2A-8152-4D1F-88AA-B576CCEC472F}" type="sibTrans" cxnId="{21E239E2-718F-485F-9B0F-DE1B0D646295}">
      <dgm:prSet/>
      <dgm:spPr/>
      <dgm:t>
        <a:bodyPr/>
        <a:lstStyle/>
        <a:p>
          <a:endParaRPr lang="en-US"/>
        </a:p>
      </dgm:t>
    </dgm:pt>
    <dgm:pt modelId="{7F2A7C10-F6CD-42A2-8646-31E8099BDD6C}">
      <dgm:prSet/>
      <dgm:spPr/>
      <dgm:t>
        <a:bodyPr/>
        <a:lstStyle/>
        <a:p>
          <a:pPr>
            <a:defRPr cap="all"/>
          </a:pPr>
          <a:r>
            <a:rPr lang="en-US"/>
            <a:t>Thank you</a:t>
          </a:r>
        </a:p>
      </dgm:t>
    </dgm:pt>
    <dgm:pt modelId="{C08301A2-9F76-4203-B0AE-6AFA0AE5BC30}" type="parTrans" cxnId="{66E3A9FB-B33D-4A33-8BBF-DF79D7A40952}">
      <dgm:prSet/>
      <dgm:spPr/>
      <dgm:t>
        <a:bodyPr/>
        <a:lstStyle/>
        <a:p>
          <a:endParaRPr lang="en-US"/>
        </a:p>
      </dgm:t>
    </dgm:pt>
    <dgm:pt modelId="{241FFC1A-AD8B-4513-B7EE-EBB7AE4B9B41}" type="sibTrans" cxnId="{66E3A9FB-B33D-4A33-8BBF-DF79D7A40952}">
      <dgm:prSet/>
      <dgm:spPr/>
      <dgm:t>
        <a:bodyPr/>
        <a:lstStyle/>
        <a:p>
          <a:endParaRPr lang="en-US"/>
        </a:p>
      </dgm:t>
    </dgm:pt>
    <dgm:pt modelId="{3D337D6B-58B5-4EFF-921C-2EDF8C74448C}" type="pres">
      <dgm:prSet presAssocID="{E36D145A-0152-438F-AEB7-10403685A784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3840E86-8F19-4B6C-BC41-FE959D79A897}" type="pres">
      <dgm:prSet presAssocID="{E5C18BF2-0C2B-4940-88A8-D6F93442C1B0}" presName="compNode" presStyleCnt="0"/>
      <dgm:spPr/>
    </dgm:pt>
    <dgm:pt modelId="{9454860B-9E62-400B-BF79-50DF99EDA465}" type="pres">
      <dgm:prSet presAssocID="{E5C18BF2-0C2B-4940-88A8-D6F93442C1B0}" presName="iconBgRect" presStyleLbl="bgShp" presStyleIdx="0" presStyleCnt="3"/>
      <dgm:spPr/>
    </dgm:pt>
    <dgm:pt modelId="{170F87EA-5B89-4FDE-B2A5-BBB3FA3B90B8}" type="pres">
      <dgm:prSet presAssocID="{E5C18BF2-0C2B-4940-88A8-D6F93442C1B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Users"/>
        </a:ext>
      </dgm:extLst>
    </dgm:pt>
    <dgm:pt modelId="{8429557A-2EA0-469D-8290-00055946379D}" type="pres">
      <dgm:prSet presAssocID="{E5C18BF2-0C2B-4940-88A8-D6F93442C1B0}" presName="spaceRect" presStyleCnt="0"/>
      <dgm:spPr/>
    </dgm:pt>
    <dgm:pt modelId="{0DEDCE05-0495-48CB-B258-AEB1A0BAB87B}" type="pres">
      <dgm:prSet presAssocID="{E5C18BF2-0C2B-4940-88A8-D6F93442C1B0}" presName="textRect" presStyleLbl="revTx" presStyleIdx="0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9CA19134-4235-4814-854B-1D43CB47F310}" type="pres">
      <dgm:prSet presAssocID="{C12719D2-E529-47C6-8EEC-41953EFFFAFB}" presName="sibTrans" presStyleCnt="0"/>
      <dgm:spPr/>
    </dgm:pt>
    <dgm:pt modelId="{1F1FB8A6-B91B-432A-AB36-469FD4FC43DD}" type="pres">
      <dgm:prSet presAssocID="{BDB95F12-4AD3-40FB-8DA4-3212F895EAE8}" presName="compNode" presStyleCnt="0"/>
      <dgm:spPr/>
    </dgm:pt>
    <dgm:pt modelId="{7A04A599-446C-49EE-9664-88B44BDE38B8}" type="pres">
      <dgm:prSet presAssocID="{BDB95F12-4AD3-40FB-8DA4-3212F895EAE8}" presName="iconBgRect" presStyleLbl="bgShp" presStyleIdx="1" presStyleCnt="3"/>
      <dgm:spPr/>
    </dgm:pt>
    <dgm:pt modelId="{B9697A12-D4D9-405F-8417-4C19F7815C36}" type="pres">
      <dgm:prSet presAssocID="{BDB95F12-4AD3-40FB-8DA4-3212F895EAE8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Network"/>
        </a:ext>
      </dgm:extLst>
    </dgm:pt>
    <dgm:pt modelId="{C2B5B00A-5A9A-472F-A2F7-323E0C4814F7}" type="pres">
      <dgm:prSet presAssocID="{BDB95F12-4AD3-40FB-8DA4-3212F895EAE8}" presName="spaceRect" presStyleCnt="0"/>
      <dgm:spPr/>
    </dgm:pt>
    <dgm:pt modelId="{EAB75EB4-5D72-4002-BA4F-C737BF0288B0}" type="pres">
      <dgm:prSet presAssocID="{BDB95F12-4AD3-40FB-8DA4-3212F895EAE8}" presName="textRect" presStyleLbl="revTx" presStyleIdx="1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  <dgm:pt modelId="{658FD64C-D445-4E48-A52C-A3608D5EC875}" type="pres">
      <dgm:prSet presAssocID="{8B3B4C2A-8152-4D1F-88AA-B576CCEC472F}" presName="sibTrans" presStyleCnt="0"/>
      <dgm:spPr/>
    </dgm:pt>
    <dgm:pt modelId="{BB2F71C7-6122-4E9D-9C9D-EDA2C1EAAF33}" type="pres">
      <dgm:prSet presAssocID="{7F2A7C10-F6CD-42A2-8646-31E8099BDD6C}" presName="compNode" presStyleCnt="0"/>
      <dgm:spPr/>
    </dgm:pt>
    <dgm:pt modelId="{C3C4E797-9F4B-4B35-8377-EF9DEDA66B6B}" type="pres">
      <dgm:prSet presAssocID="{7F2A7C10-F6CD-42A2-8646-31E8099BDD6C}" presName="iconBgRect" presStyleLbl="bgShp" presStyleIdx="2" presStyleCnt="3"/>
      <dgm:spPr/>
    </dgm:pt>
    <dgm:pt modelId="{BA9BF242-2CC2-4A3A-9651-6A1F101384B6}" type="pres">
      <dgm:prSet presAssocID="{7F2A7C10-F6CD-42A2-8646-31E8099BDD6C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Smiling Face with No Fill"/>
        </a:ext>
      </dgm:extLst>
    </dgm:pt>
    <dgm:pt modelId="{49D33FAB-43B3-4C52-859C-424ECC05C2E7}" type="pres">
      <dgm:prSet presAssocID="{7F2A7C10-F6CD-42A2-8646-31E8099BDD6C}" presName="spaceRect" presStyleCnt="0"/>
      <dgm:spPr/>
    </dgm:pt>
    <dgm:pt modelId="{63D4A0BE-F3AE-4B75-8E81-56592EED793C}" type="pres">
      <dgm:prSet presAssocID="{7F2A7C10-F6CD-42A2-8646-31E8099BDD6C}" presName="textRect" presStyleLbl="revTx" presStyleIdx="2" presStyleCnt="3">
        <dgm:presLayoutVars>
          <dgm:chMax val="1"/>
          <dgm:chPref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8AA53E64-420A-4057-B9D0-425BB32B17A5}" type="presOf" srcId="{BDB95F12-4AD3-40FB-8DA4-3212F895EAE8}" destId="{EAB75EB4-5D72-4002-BA4F-C737BF0288B0}" srcOrd="0" destOrd="0" presId="urn:microsoft.com/office/officeart/2018/5/layout/IconCircleLabelList"/>
    <dgm:cxn modelId="{4F27A81A-948E-40B9-915B-6AB4E775553F}" type="presOf" srcId="{E36D145A-0152-438F-AEB7-10403685A784}" destId="{3D337D6B-58B5-4EFF-921C-2EDF8C74448C}" srcOrd="0" destOrd="0" presId="urn:microsoft.com/office/officeart/2018/5/layout/IconCircleLabelList"/>
    <dgm:cxn modelId="{2D258E1F-E1B6-452B-B1DD-DC242CD27E3F}" type="presOf" srcId="{7F2A7C10-F6CD-42A2-8646-31E8099BDD6C}" destId="{63D4A0BE-F3AE-4B75-8E81-56592EED793C}" srcOrd="0" destOrd="0" presId="urn:microsoft.com/office/officeart/2018/5/layout/IconCircleLabelList"/>
    <dgm:cxn modelId="{5420F645-37D3-41D8-B29F-6BF4DD093A00}" srcId="{E36D145A-0152-438F-AEB7-10403685A784}" destId="{E5C18BF2-0C2B-4940-88A8-D6F93442C1B0}" srcOrd="0" destOrd="0" parTransId="{D892C8DB-168E-4C6F-B67F-45E29B8E0015}" sibTransId="{C12719D2-E529-47C6-8EEC-41953EFFFAFB}"/>
    <dgm:cxn modelId="{21E239E2-718F-485F-9B0F-DE1B0D646295}" srcId="{E36D145A-0152-438F-AEB7-10403685A784}" destId="{BDB95F12-4AD3-40FB-8DA4-3212F895EAE8}" srcOrd="1" destOrd="0" parTransId="{C302A923-9BD9-4EE3-86ED-C98E39FDE073}" sibTransId="{8B3B4C2A-8152-4D1F-88AA-B576CCEC472F}"/>
    <dgm:cxn modelId="{66E3A9FB-B33D-4A33-8BBF-DF79D7A40952}" srcId="{E36D145A-0152-438F-AEB7-10403685A784}" destId="{7F2A7C10-F6CD-42A2-8646-31E8099BDD6C}" srcOrd="2" destOrd="0" parTransId="{C08301A2-9F76-4203-B0AE-6AFA0AE5BC30}" sibTransId="{241FFC1A-AD8B-4513-B7EE-EBB7AE4B9B41}"/>
    <dgm:cxn modelId="{4ADBC6AB-A3DB-43BE-8699-3A437E150A1B}" type="presOf" srcId="{E5C18BF2-0C2B-4940-88A8-D6F93442C1B0}" destId="{0DEDCE05-0495-48CB-B258-AEB1A0BAB87B}" srcOrd="0" destOrd="0" presId="urn:microsoft.com/office/officeart/2018/5/layout/IconCircleLabelList"/>
    <dgm:cxn modelId="{9E093C06-AC20-48B8-AEC1-E01EC8C1BF71}" type="presParOf" srcId="{3D337D6B-58B5-4EFF-921C-2EDF8C74448C}" destId="{73840E86-8F19-4B6C-BC41-FE959D79A897}" srcOrd="0" destOrd="0" presId="urn:microsoft.com/office/officeart/2018/5/layout/IconCircleLabelList"/>
    <dgm:cxn modelId="{4816CE43-D720-464D-B3D5-5BBDE3AD79B3}" type="presParOf" srcId="{73840E86-8F19-4B6C-BC41-FE959D79A897}" destId="{9454860B-9E62-400B-BF79-50DF99EDA465}" srcOrd="0" destOrd="0" presId="urn:microsoft.com/office/officeart/2018/5/layout/IconCircleLabelList"/>
    <dgm:cxn modelId="{56F10220-905F-4ACF-A52E-42EB13CAF2D2}" type="presParOf" srcId="{73840E86-8F19-4B6C-BC41-FE959D79A897}" destId="{170F87EA-5B89-4FDE-B2A5-BBB3FA3B90B8}" srcOrd="1" destOrd="0" presId="urn:microsoft.com/office/officeart/2018/5/layout/IconCircleLabelList"/>
    <dgm:cxn modelId="{95F724C4-84EC-4549-98C7-1CDDD67B82C8}" type="presParOf" srcId="{73840E86-8F19-4B6C-BC41-FE959D79A897}" destId="{8429557A-2EA0-469D-8290-00055946379D}" srcOrd="2" destOrd="0" presId="urn:microsoft.com/office/officeart/2018/5/layout/IconCircleLabelList"/>
    <dgm:cxn modelId="{6120B72D-FE1E-4D09-A418-1E8BA3A5C835}" type="presParOf" srcId="{73840E86-8F19-4B6C-BC41-FE959D79A897}" destId="{0DEDCE05-0495-48CB-B258-AEB1A0BAB87B}" srcOrd="3" destOrd="0" presId="urn:microsoft.com/office/officeart/2018/5/layout/IconCircleLabelList"/>
    <dgm:cxn modelId="{07BAFBA9-FE20-4668-A1CE-9F11B8A2187F}" type="presParOf" srcId="{3D337D6B-58B5-4EFF-921C-2EDF8C74448C}" destId="{9CA19134-4235-4814-854B-1D43CB47F310}" srcOrd="1" destOrd="0" presId="urn:microsoft.com/office/officeart/2018/5/layout/IconCircleLabelList"/>
    <dgm:cxn modelId="{93E56ABB-E2EE-485B-9079-9EDF6B429165}" type="presParOf" srcId="{3D337D6B-58B5-4EFF-921C-2EDF8C74448C}" destId="{1F1FB8A6-B91B-432A-AB36-469FD4FC43DD}" srcOrd="2" destOrd="0" presId="urn:microsoft.com/office/officeart/2018/5/layout/IconCircleLabelList"/>
    <dgm:cxn modelId="{8DA4FF4F-8CB2-4BDE-9884-AE11F732DBD0}" type="presParOf" srcId="{1F1FB8A6-B91B-432A-AB36-469FD4FC43DD}" destId="{7A04A599-446C-49EE-9664-88B44BDE38B8}" srcOrd="0" destOrd="0" presId="urn:microsoft.com/office/officeart/2018/5/layout/IconCircleLabelList"/>
    <dgm:cxn modelId="{312B989F-B8C7-4AB9-A57C-0583A69CC73C}" type="presParOf" srcId="{1F1FB8A6-B91B-432A-AB36-469FD4FC43DD}" destId="{B9697A12-D4D9-405F-8417-4C19F7815C36}" srcOrd="1" destOrd="0" presId="urn:microsoft.com/office/officeart/2018/5/layout/IconCircleLabelList"/>
    <dgm:cxn modelId="{271317F9-234C-4E69-89C2-8A5A5DF96096}" type="presParOf" srcId="{1F1FB8A6-B91B-432A-AB36-469FD4FC43DD}" destId="{C2B5B00A-5A9A-472F-A2F7-323E0C4814F7}" srcOrd="2" destOrd="0" presId="urn:microsoft.com/office/officeart/2018/5/layout/IconCircleLabelList"/>
    <dgm:cxn modelId="{A91739B4-5219-4622-B379-F8A8DA987447}" type="presParOf" srcId="{1F1FB8A6-B91B-432A-AB36-469FD4FC43DD}" destId="{EAB75EB4-5D72-4002-BA4F-C737BF0288B0}" srcOrd="3" destOrd="0" presId="urn:microsoft.com/office/officeart/2018/5/layout/IconCircleLabelList"/>
    <dgm:cxn modelId="{9619BEF2-A13F-4BA6-8477-F45ED9D15719}" type="presParOf" srcId="{3D337D6B-58B5-4EFF-921C-2EDF8C74448C}" destId="{658FD64C-D445-4E48-A52C-A3608D5EC875}" srcOrd="3" destOrd="0" presId="urn:microsoft.com/office/officeart/2018/5/layout/IconCircleLabelList"/>
    <dgm:cxn modelId="{915468CE-14FB-416A-9A52-39FF729607BC}" type="presParOf" srcId="{3D337D6B-58B5-4EFF-921C-2EDF8C74448C}" destId="{BB2F71C7-6122-4E9D-9C9D-EDA2C1EAAF33}" srcOrd="4" destOrd="0" presId="urn:microsoft.com/office/officeart/2018/5/layout/IconCircleLabelList"/>
    <dgm:cxn modelId="{B07E69B8-11B8-40CE-A9FF-4D660144A00F}" type="presParOf" srcId="{BB2F71C7-6122-4E9D-9C9D-EDA2C1EAAF33}" destId="{C3C4E797-9F4B-4B35-8377-EF9DEDA66B6B}" srcOrd="0" destOrd="0" presId="urn:microsoft.com/office/officeart/2018/5/layout/IconCircleLabelList"/>
    <dgm:cxn modelId="{80937EF2-8F51-4B20-B299-F1FF33434334}" type="presParOf" srcId="{BB2F71C7-6122-4E9D-9C9D-EDA2C1EAAF33}" destId="{BA9BF242-2CC2-4A3A-9651-6A1F101384B6}" srcOrd="1" destOrd="0" presId="urn:microsoft.com/office/officeart/2018/5/layout/IconCircleLabelList"/>
    <dgm:cxn modelId="{02F1C354-0CD4-4898-B09D-349BEFF66E00}" type="presParOf" srcId="{BB2F71C7-6122-4E9D-9C9D-EDA2C1EAAF33}" destId="{49D33FAB-43B3-4C52-859C-424ECC05C2E7}" srcOrd="2" destOrd="0" presId="urn:microsoft.com/office/officeart/2018/5/layout/IconCircleLabelList"/>
    <dgm:cxn modelId="{6414967D-3159-4466-B9F0-29D3BB2C7C66}" type="presParOf" srcId="{BB2F71C7-6122-4E9D-9C9D-EDA2C1EAAF33}" destId="{63D4A0BE-F3AE-4B75-8E81-56592EED793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97AD27-D5B8-4737-8813-8FFD5740DDD4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70578FF0-69B5-4039-9CD5-4C914BEFDD6B}">
      <dgm:prSet/>
      <dgm:spPr/>
      <dgm:t>
        <a:bodyPr/>
        <a:lstStyle/>
        <a:p>
          <a:r>
            <a:rPr lang="en-US"/>
            <a:t>• Not giving up</a:t>
          </a:r>
        </a:p>
      </dgm:t>
    </dgm:pt>
    <dgm:pt modelId="{AB5E0952-B2E5-44B5-A466-D83AA36B8AE1}" type="parTrans" cxnId="{6BC141CC-9369-48C1-ABF1-D3A564E91B01}">
      <dgm:prSet/>
      <dgm:spPr/>
      <dgm:t>
        <a:bodyPr/>
        <a:lstStyle/>
        <a:p>
          <a:endParaRPr lang="en-US"/>
        </a:p>
      </dgm:t>
    </dgm:pt>
    <dgm:pt modelId="{9664C104-4BAC-433A-809A-EB8F39522C1E}" type="sibTrans" cxnId="{6BC141CC-9369-48C1-ABF1-D3A564E91B01}">
      <dgm:prSet/>
      <dgm:spPr/>
      <dgm:t>
        <a:bodyPr/>
        <a:lstStyle/>
        <a:p>
          <a:endParaRPr lang="en-US"/>
        </a:p>
      </dgm:t>
    </dgm:pt>
    <dgm:pt modelId="{DFFA00CE-B833-41AF-8DC0-9EDFCC00E3CF}">
      <dgm:prSet/>
      <dgm:spPr/>
      <dgm:t>
        <a:bodyPr/>
        <a:lstStyle/>
        <a:p>
          <a:r>
            <a:rPr lang="en-US"/>
            <a:t>• Not stopping treatment</a:t>
          </a:r>
        </a:p>
      </dgm:t>
    </dgm:pt>
    <dgm:pt modelId="{0F40066C-C50D-4850-B444-09AB0F3442B7}" type="parTrans" cxnId="{725D8751-36AE-40AE-9369-CB020E7A9387}">
      <dgm:prSet/>
      <dgm:spPr/>
      <dgm:t>
        <a:bodyPr/>
        <a:lstStyle/>
        <a:p>
          <a:endParaRPr lang="en-US"/>
        </a:p>
      </dgm:t>
    </dgm:pt>
    <dgm:pt modelId="{B1BABC15-7180-439D-BC97-5780B427CEC1}" type="sibTrans" cxnId="{725D8751-36AE-40AE-9369-CB020E7A9387}">
      <dgm:prSet/>
      <dgm:spPr/>
      <dgm:t>
        <a:bodyPr/>
        <a:lstStyle/>
        <a:p>
          <a:endParaRPr lang="en-US"/>
        </a:p>
      </dgm:t>
    </dgm:pt>
    <dgm:pt modelId="{AC84BD8C-B3CB-4022-8F51-10B130B024EB}">
      <dgm:prSet/>
      <dgm:spPr/>
      <dgm:t>
        <a:bodyPr/>
        <a:lstStyle/>
        <a:p>
          <a:r>
            <a:rPr lang="en-US"/>
            <a:t>• Not only for cancer</a:t>
          </a:r>
        </a:p>
      </dgm:t>
    </dgm:pt>
    <dgm:pt modelId="{E22093C6-5104-4240-8260-D1143A31F966}" type="parTrans" cxnId="{4D69E0DA-1563-4B3E-8771-F43CC415B19E}">
      <dgm:prSet/>
      <dgm:spPr/>
      <dgm:t>
        <a:bodyPr/>
        <a:lstStyle/>
        <a:p>
          <a:endParaRPr lang="en-US"/>
        </a:p>
      </dgm:t>
    </dgm:pt>
    <dgm:pt modelId="{EF061E4A-F852-4BFD-872E-68423B851AB0}" type="sibTrans" cxnId="{4D69E0DA-1563-4B3E-8771-F43CC415B19E}">
      <dgm:prSet/>
      <dgm:spPr/>
      <dgm:t>
        <a:bodyPr/>
        <a:lstStyle/>
        <a:p>
          <a:endParaRPr lang="en-US"/>
        </a:p>
      </dgm:t>
    </dgm:pt>
    <dgm:pt modelId="{81F09B5F-F18C-4A13-A99C-6254811B3EA1}">
      <dgm:prSet/>
      <dgm:spPr/>
      <dgm:t>
        <a:bodyPr/>
        <a:lstStyle/>
        <a:p>
          <a:r>
            <a:rPr lang="en-US"/>
            <a:t>• Not only last days</a:t>
          </a:r>
        </a:p>
      </dgm:t>
    </dgm:pt>
    <dgm:pt modelId="{5ABBC6F7-FDDC-4A7C-9EB3-08BEFF900738}" type="parTrans" cxnId="{DBE220C9-8770-48D4-A32B-C26925416B54}">
      <dgm:prSet/>
      <dgm:spPr/>
      <dgm:t>
        <a:bodyPr/>
        <a:lstStyle/>
        <a:p>
          <a:endParaRPr lang="en-US"/>
        </a:p>
      </dgm:t>
    </dgm:pt>
    <dgm:pt modelId="{9DC590C4-AEAA-4812-8386-997BC3AF78E3}" type="sibTrans" cxnId="{DBE220C9-8770-48D4-A32B-C26925416B54}">
      <dgm:prSet/>
      <dgm:spPr/>
      <dgm:t>
        <a:bodyPr/>
        <a:lstStyle/>
        <a:p>
          <a:endParaRPr lang="en-US"/>
        </a:p>
      </dgm:t>
    </dgm:pt>
    <dgm:pt modelId="{1435C2EC-EE2B-449D-B8EB-1D44B3F4BBC1}" type="pres">
      <dgm:prSet presAssocID="{1097AD27-D5B8-4737-8813-8FFD5740DDD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8EA71D8-8AE8-42A6-ABF2-14322F33D60B}" type="pres">
      <dgm:prSet presAssocID="{70578FF0-69B5-4039-9CD5-4C914BEFDD6B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AEDFC32-73FB-4C27-BCCF-9FF67FD38462}" type="pres">
      <dgm:prSet presAssocID="{9664C104-4BAC-433A-809A-EB8F39522C1E}" presName="spacer" presStyleCnt="0"/>
      <dgm:spPr/>
    </dgm:pt>
    <dgm:pt modelId="{15E019FD-CA33-490F-8F7F-8A73512DC697}" type="pres">
      <dgm:prSet presAssocID="{DFFA00CE-B833-41AF-8DC0-9EDFCC00E3CF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C9D5313-83EC-4526-8DD9-8400FB41F692}" type="pres">
      <dgm:prSet presAssocID="{B1BABC15-7180-439D-BC97-5780B427CEC1}" presName="spacer" presStyleCnt="0"/>
      <dgm:spPr/>
    </dgm:pt>
    <dgm:pt modelId="{9F949DF5-FE34-4B7F-8F3C-75423CD8DE54}" type="pres">
      <dgm:prSet presAssocID="{AC84BD8C-B3CB-4022-8F51-10B130B024EB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11FEC6E-5240-4322-9DA9-DB4C86071791}" type="pres">
      <dgm:prSet presAssocID="{EF061E4A-F852-4BFD-872E-68423B851AB0}" presName="spacer" presStyleCnt="0"/>
      <dgm:spPr/>
    </dgm:pt>
    <dgm:pt modelId="{59DBF198-54C1-4AB2-BDD1-03CF9F17EE6F}" type="pres">
      <dgm:prSet presAssocID="{81F09B5F-F18C-4A13-A99C-6254811B3EA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D69E0DA-1563-4B3E-8771-F43CC415B19E}" srcId="{1097AD27-D5B8-4737-8813-8FFD5740DDD4}" destId="{AC84BD8C-B3CB-4022-8F51-10B130B024EB}" srcOrd="2" destOrd="0" parTransId="{E22093C6-5104-4240-8260-D1143A31F966}" sibTransId="{EF061E4A-F852-4BFD-872E-68423B851AB0}"/>
    <dgm:cxn modelId="{725D8751-36AE-40AE-9369-CB020E7A9387}" srcId="{1097AD27-D5B8-4737-8813-8FFD5740DDD4}" destId="{DFFA00CE-B833-41AF-8DC0-9EDFCC00E3CF}" srcOrd="1" destOrd="0" parTransId="{0F40066C-C50D-4850-B444-09AB0F3442B7}" sibTransId="{B1BABC15-7180-439D-BC97-5780B427CEC1}"/>
    <dgm:cxn modelId="{BAB71009-2BE7-40EF-A476-7C5F80F0D2DD}" type="presOf" srcId="{1097AD27-D5B8-4737-8813-8FFD5740DDD4}" destId="{1435C2EC-EE2B-449D-B8EB-1D44B3F4BBC1}" srcOrd="0" destOrd="0" presId="urn:microsoft.com/office/officeart/2005/8/layout/vList2"/>
    <dgm:cxn modelId="{DBE220C9-8770-48D4-A32B-C26925416B54}" srcId="{1097AD27-D5B8-4737-8813-8FFD5740DDD4}" destId="{81F09B5F-F18C-4A13-A99C-6254811B3EA1}" srcOrd="3" destOrd="0" parTransId="{5ABBC6F7-FDDC-4A7C-9EB3-08BEFF900738}" sibTransId="{9DC590C4-AEAA-4812-8386-997BC3AF78E3}"/>
    <dgm:cxn modelId="{A4444604-F91C-4B1E-8F0F-633123E84316}" type="presOf" srcId="{AC84BD8C-B3CB-4022-8F51-10B130B024EB}" destId="{9F949DF5-FE34-4B7F-8F3C-75423CD8DE54}" srcOrd="0" destOrd="0" presId="urn:microsoft.com/office/officeart/2005/8/layout/vList2"/>
    <dgm:cxn modelId="{6BC141CC-9369-48C1-ABF1-D3A564E91B01}" srcId="{1097AD27-D5B8-4737-8813-8FFD5740DDD4}" destId="{70578FF0-69B5-4039-9CD5-4C914BEFDD6B}" srcOrd="0" destOrd="0" parTransId="{AB5E0952-B2E5-44B5-A466-D83AA36B8AE1}" sibTransId="{9664C104-4BAC-433A-809A-EB8F39522C1E}"/>
    <dgm:cxn modelId="{8FD586E2-B286-4202-85A7-49F4BB2D4511}" type="presOf" srcId="{81F09B5F-F18C-4A13-A99C-6254811B3EA1}" destId="{59DBF198-54C1-4AB2-BDD1-03CF9F17EE6F}" srcOrd="0" destOrd="0" presId="urn:microsoft.com/office/officeart/2005/8/layout/vList2"/>
    <dgm:cxn modelId="{4A04DB41-B3F5-4B9C-B8BD-306B361EB263}" type="presOf" srcId="{DFFA00CE-B833-41AF-8DC0-9EDFCC00E3CF}" destId="{15E019FD-CA33-490F-8F7F-8A73512DC697}" srcOrd="0" destOrd="0" presId="urn:microsoft.com/office/officeart/2005/8/layout/vList2"/>
    <dgm:cxn modelId="{A697CB3A-1799-46F8-93A5-D044944EF43F}" type="presOf" srcId="{70578FF0-69B5-4039-9CD5-4C914BEFDD6B}" destId="{B8EA71D8-8AE8-42A6-ABF2-14322F33D60B}" srcOrd="0" destOrd="0" presId="urn:microsoft.com/office/officeart/2005/8/layout/vList2"/>
    <dgm:cxn modelId="{E37DA35D-F556-4C8B-819D-6BC2952F268D}" type="presParOf" srcId="{1435C2EC-EE2B-449D-B8EB-1D44B3F4BBC1}" destId="{B8EA71D8-8AE8-42A6-ABF2-14322F33D60B}" srcOrd="0" destOrd="0" presId="urn:microsoft.com/office/officeart/2005/8/layout/vList2"/>
    <dgm:cxn modelId="{F5845EE2-3D6A-444B-A4C5-D5B09B587420}" type="presParOf" srcId="{1435C2EC-EE2B-449D-B8EB-1D44B3F4BBC1}" destId="{BAEDFC32-73FB-4C27-BCCF-9FF67FD38462}" srcOrd="1" destOrd="0" presId="urn:microsoft.com/office/officeart/2005/8/layout/vList2"/>
    <dgm:cxn modelId="{0097D3F6-D729-414E-9969-C0C925ADA903}" type="presParOf" srcId="{1435C2EC-EE2B-449D-B8EB-1D44B3F4BBC1}" destId="{15E019FD-CA33-490F-8F7F-8A73512DC697}" srcOrd="2" destOrd="0" presId="urn:microsoft.com/office/officeart/2005/8/layout/vList2"/>
    <dgm:cxn modelId="{A9237B69-8E69-432C-8774-7AB41F468D3E}" type="presParOf" srcId="{1435C2EC-EE2B-449D-B8EB-1D44B3F4BBC1}" destId="{7C9D5313-83EC-4526-8DD9-8400FB41F692}" srcOrd="3" destOrd="0" presId="urn:microsoft.com/office/officeart/2005/8/layout/vList2"/>
    <dgm:cxn modelId="{AE47915D-A605-41FB-A717-618D96E218FE}" type="presParOf" srcId="{1435C2EC-EE2B-449D-B8EB-1D44B3F4BBC1}" destId="{9F949DF5-FE34-4B7F-8F3C-75423CD8DE54}" srcOrd="4" destOrd="0" presId="urn:microsoft.com/office/officeart/2005/8/layout/vList2"/>
    <dgm:cxn modelId="{E33418FD-0F48-4437-A509-2CD4B49D83EF}" type="presParOf" srcId="{1435C2EC-EE2B-449D-B8EB-1D44B3F4BBC1}" destId="{D11FEC6E-5240-4322-9DA9-DB4C86071791}" srcOrd="5" destOrd="0" presId="urn:microsoft.com/office/officeart/2005/8/layout/vList2"/>
    <dgm:cxn modelId="{21AB0834-5041-4DB0-B921-1BDDD9248628}" type="presParOf" srcId="{1435C2EC-EE2B-449D-B8EB-1D44B3F4BBC1}" destId="{59DBF198-54C1-4AB2-BDD1-03CF9F17EE6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E323EC-2EBC-4566-A256-D6D7708F1D44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720CAF1E-AA03-4682-9EAA-2015545DCCD9}">
      <dgm:prSet/>
      <dgm:spPr/>
      <dgm:t>
        <a:bodyPr/>
        <a:lstStyle/>
        <a:p>
          <a:r>
            <a:rPr lang="en-US"/>
            <a:t>A condition that cannot be cured and is likely to shorten a person’s life.</a:t>
          </a:r>
        </a:p>
      </dgm:t>
    </dgm:pt>
    <dgm:pt modelId="{F9DCFC2B-44F3-4B25-9540-C990F0532AE8}" type="parTrans" cxnId="{931E6F24-99D5-4C81-AD98-B8A6D0E58BDF}">
      <dgm:prSet/>
      <dgm:spPr/>
      <dgm:t>
        <a:bodyPr/>
        <a:lstStyle/>
        <a:p>
          <a:endParaRPr lang="en-US"/>
        </a:p>
      </dgm:t>
    </dgm:pt>
    <dgm:pt modelId="{15417E77-3962-484B-BCC4-31957C33971E}" type="sibTrans" cxnId="{931E6F24-99D5-4C81-AD98-B8A6D0E58BDF}">
      <dgm:prSet/>
      <dgm:spPr/>
      <dgm:t>
        <a:bodyPr/>
        <a:lstStyle/>
        <a:p>
          <a:endParaRPr lang="en-US"/>
        </a:p>
      </dgm:t>
    </dgm:pt>
    <dgm:pt modelId="{7FE11FCB-D2C2-46EA-8F5C-5992002E6702}">
      <dgm:prSet/>
      <dgm:spPr/>
      <dgm:t>
        <a:bodyPr/>
        <a:lstStyle/>
        <a:p>
          <a:r>
            <a:rPr lang="en-US" b="1"/>
            <a:t>Examples</a:t>
          </a:r>
          <a:endParaRPr lang="en-US"/>
        </a:p>
      </dgm:t>
    </dgm:pt>
    <dgm:pt modelId="{54B2629D-78B0-4E86-B5C8-6996EE9C1DD2}" type="parTrans" cxnId="{6877A8C7-58B8-4B7C-B8CD-222930287494}">
      <dgm:prSet/>
      <dgm:spPr/>
      <dgm:t>
        <a:bodyPr/>
        <a:lstStyle/>
        <a:p>
          <a:endParaRPr lang="en-US"/>
        </a:p>
      </dgm:t>
    </dgm:pt>
    <dgm:pt modelId="{9C8A0C57-926C-4DE5-BB25-EFF7C9751E0C}" type="sibTrans" cxnId="{6877A8C7-58B8-4B7C-B8CD-222930287494}">
      <dgm:prSet/>
      <dgm:spPr/>
      <dgm:t>
        <a:bodyPr/>
        <a:lstStyle/>
        <a:p>
          <a:endParaRPr lang="en-US"/>
        </a:p>
      </dgm:t>
    </dgm:pt>
    <dgm:pt modelId="{E25ABDB9-E72D-4EA5-B951-7BAAD1805471}">
      <dgm:prSet/>
      <dgm:spPr/>
      <dgm:t>
        <a:bodyPr/>
        <a:lstStyle/>
        <a:p>
          <a:r>
            <a:rPr lang="en-US"/>
            <a:t>Advanced cancer</a:t>
          </a:r>
        </a:p>
      </dgm:t>
    </dgm:pt>
    <dgm:pt modelId="{0774595F-3748-42D5-A002-754E20C2C6C0}" type="parTrans" cxnId="{9D522914-967F-4BD1-A8A6-018DA69C1482}">
      <dgm:prSet/>
      <dgm:spPr/>
      <dgm:t>
        <a:bodyPr/>
        <a:lstStyle/>
        <a:p>
          <a:endParaRPr lang="en-US"/>
        </a:p>
      </dgm:t>
    </dgm:pt>
    <dgm:pt modelId="{EF3E21C5-3122-42CF-A932-0D4BA519079D}" type="sibTrans" cxnId="{9D522914-967F-4BD1-A8A6-018DA69C1482}">
      <dgm:prSet/>
      <dgm:spPr/>
      <dgm:t>
        <a:bodyPr/>
        <a:lstStyle/>
        <a:p>
          <a:endParaRPr lang="en-US"/>
        </a:p>
      </dgm:t>
    </dgm:pt>
    <dgm:pt modelId="{988B910C-7DE5-4D4B-8E75-CA69CEED8451}">
      <dgm:prSet/>
      <dgm:spPr/>
      <dgm:t>
        <a:bodyPr/>
        <a:lstStyle/>
        <a:p>
          <a:r>
            <a:rPr lang="en-US"/>
            <a:t>End-stage heart, lung, kidney, or liver disease</a:t>
          </a:r>
        </a:p>
      </dgm:t>
    </dgm:pt>
    <dgm:pt modelId="{1DC03C44-1E65-4856-94B9-D24DB7A5B2F1}" type="parTrans" cxnId="{9792BF0A-75E6-4A48-B4C9-820302E9D66E}">
      <dgm:prSet/>
      <dgm:spPr/>
      <dgm:t>
        <a:bodyPr/>
        <a:lstStyle/>
        <a:p>
          <a:endParaRPr lang="en-US"/>
        </a:p>
      </dgm:t>
    </dgm:pt>
    <dgm:pt modelId="{6D8E5C57-0142-41E0-B035-DE2D6C96DD77}" type="sibTrans" cxnId="{9792BF0A-75E6-4A48-B4C9-820302E9D66E}">
      <dgm:prSet/>
      <dgm:spPr/>
      <dgm:t>
        <a:bodyPr/>
        <a:lstStyle/>
        <a:p>
          <a:endParaRPr lang="en-US"/>
        </a:p>
      </dgm:t>
    </dgm:pt>
    <dgm:pt modelId="{FB06EC8A-843D-40E7-A59D-AD75EE15111A}" type="pres">
      <dgm:prSet presAssocID="{99E323EC-2EBC-4566-A256-D6D7708F1D4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0D6A4EBE-D180-4273-9F4B-226036E4AE2E}" type="pres">
      <dgm:prSet presAssocID="{720CAF1E-AA03-4682-9EAA-2015545DCCD9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3D1D024-AFB4-46B7-A5C4-2E214FE3FD74}" type="pres">
      <dgm:prSet presAssocID="{15417E77-3962-484B-BCC4-31957C33971E}" presName="spacer" presStyleCnt="0"/>
      <dgm:spPr/>
    </dgm:pt>
    <dgm:pt modelId="{2E6DCA32-094C-4582-B6EC-79AEB7CFB3FD}" type="pres">
      <dgm:prSet presAssocID="{7FE11FCB-D2C2-46EA-8F5C-5992002E6702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686C61C-A2C6-4275-AD36-5A569EFA4C5C}" type="pres">
      <dgm:prSet presAssocID="{9C8A0C57-926C-4DE5-BB25-EFF7C9751E0C}" presName="spacer" presStyleCnt="0"/>
      <dgm:spPr/>
    </dgm:pt>
    <dgm:pt modelId="{7FDB3373-559F-47A7-863F-B5C78E8DD5A1}" type="pres">
      <dgm:prSet presAssocID="{E25ABDB9-E72D-4EA5-B951-7BAAD1805471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D17F7C-5BA4-42E7-A8FB-5F927CA84094}" type="pres">
      <dgm:prSet presAssocID="{EF3E21C5-3122-42CF-A932-0D4BA519079D}" presName="spacer" presStyleCnt="0"/>
      <dgm:spPr/>
    </dgm:pt>
    <dgm:pt modelId="{0702C5AE-3FEB-45FF-8765-6624AA8F053B}" type="pres">
      <dgm:prSet presAssocID="{988B910C-7DE5-4D4B-8E75-CA69CEED8451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43E0A18-F813-47F8-A97F-1A4352AED234}" type="presOf" srcId="{7FE11FCB-D2C2-46EA-8F5C-5992002E6702}" destId="{2E6DCA32-094C-4582-B6EC-79AEB7CFB3FD}" srcOrd="0" destOrd="0" presId="urn:microsoft.com/office/officeart/2005/8/layout/vList2"/>
    <dgm:cxn modelId="{19EE52E4-8753-421B-9EAE-3E4D136FCCFE}" type="presOf" srcId="{E25ABDB9-E72D-4EA5-B951-7BAAD1805471}" destId="{7FDB3373-559F-47A7-863F-B5C78E8DD5A1}" srcOrd="0" destOrd="0" presId="urn:microsoft.com/office/officeart/2005/8/layout/vList2"/>
    <dgm:cxn modelId="{6877A8C7-58B8-4B7C-B8CD-222930287494}" srcId="{99E323EC-2EBC-4566-A256-D6D7708F1D44}" destId="{7FE11FCB-D2C2-46EA-8F5C-5992002E6702}" srcOrd="1" destOrd="0" parTransId="{54B2629D-78B0-4E86-B5C8-6996EE9C1DD2}" sibTransId="{9C8A0C57-926C-4DE5-BB25-EFF7C9751E0C}"/>
    <dgm:cxn modelId="{931E6F24-99D5-4C81-AD98-B8A6D0E58BDF}" srcId="{99E323EC-2EBC-4566-A256-D6D7708F1D44}" destId="{720CAF1E-AA03-4682-9EAA-2015545DCCD9}" srcOrd="0" destOrd="0" parTransId="{F9DCFC2B-44F3-4B25-9540-C990F0532AE8}" sibTransId="{15417E77-3962-484B-BCC4-31957C33971E}"/>
    <dgm:cxn modelId="{B4F94C2B-D4B8-4F58-B5AD-45F1168AFB39}" type="presOf" srcId="{99E323EC-2EBC-4566-A256-D6D7708F1D44}" destId="{FB06EC8A-843D-40E7-A59D-AD75EE15111A}" srcOrd="0" destOrd="0" presId="urn:microsoft.com/office/officeart/2005/8/layout/vList2"/>
    <dgm:cxn modelId="{A471D3ED-EC69-40F7-BB99-B22E1933A91C}" type="presOf" srcId="{720CAF1E-AA03-4682-9EAA-2015545DCCD9}" destId="{0D6A4EBE-D180-4273-9F4B-226036E4AE2E}" srcOrd="0" destOrd="0" presId="urn:microsoft.com/office/officeart/2005/8/layout/vList2"/>
    <dgm:cxn modelId="{9D522914-967F-4BD1-A8A6-018DA69C1482}" srcId="{99E323EC-2EBC-4566-A256-D6D7708F1D44}" destId="{E25ABDB9-E72D-4EA5-B951-7BAAD1805471}" srcOrd="2" destOrd="0" parTransId="{0774595F-3748-42D5-A002-754E20C2C6C0}" sibTransId="{EF3E21C5-3122-42CF-A932-0D4BA519079D}"/>
    <dgm:cxn modelId="{F90ABCCE-354B-4818-9E24-ABEE6E459728}" type="presOf" srcId="{988B910C-7DE5-4D4B-8E75-CA69CEED8451}" destId="{0702C5AE-3FEB-45FF-8765-6624AA8F053B}" srcOrd="0" destOrd="0" presId="urn:microsoft.com/office/officeart/2005/8/layout/vList2"/>
    <dgm:cxn modelId="{9792BF0A-75E6-4A48-B4C9-820302E9D66E}" srcId="{99E323EC-2EBC-4566-A256-D6D7708F1D44}" destId="{988B910C-7DE5-4D4B-8E75-CA69CEED8451}" srcOrd="3" destOrd="0" parTransId="{1DC03C44-1E65-4856-94B9-D24DB7A5B2F1}" sibTransId="{6D8E5C57-0142-41E0-B035-DE2D6C96DD77}"/>
    <dgm:cxn modelId="{FA4F43E8-D10F-4889-8695-887951FC2AEF}" type="presParOf" srcId="{FB06EC8A-843D-40E7-A59D-AD75EE15111A}" destId="{0D6A4EBE-D180-4273-9F4B-226036E4AE2E}" srcOrd="0" destOrd="0" presId="urn:microsoft.com/office/officeart/2005/8/layout/vList2"/>
    <dgm:cxn modelId="{E7B22895-2294-444A-9BBA-E5FCF2294892}" type="presParOf" srcId="{FB06EC8A-843D-40E7-A59D-AD75EE15111A}" destId="{B3D1D024-AFB4-46B7-A5C4-2E214FE3FD74}" srcOrd="1" destOrd="0" presId="urn:microsoft.com/office/officeart/2005/8/layout/vList2"/>
    <dgm:cxn modelId="{2E2295A0-6E25-42EE-8147-477E30492D8A}" type="presParOf" srcId="{FB06EC8A-843D-40E7-A59D-AD75EE15111A}" destId="{2E6DCA32-094C-4582-B6EC-79AEB7CFB3FD}" srcOrd="2" destOrd="0" presId="urn:microsoft.com/office/officeart/2005/8/layout/vList2"/>
    <dgm:cxn modelId="{665AE45A-7CA6-4F77-A7E4-40BB71BA586E}" type="presParOf" srcId="{FB06EC8A-843D-40E7-A59D-AD75EE15111A}" destId="{9686C61C-A2C6-4275-AD36-5A569EFA4C5C}" srcOrd="3" destOrd="0" presId="urn:microsoft.com/office/officeart/2005/8/layout/vList2"/>
    <dgm:cxn modelId="{626EC5E1-844C-452D-AE68-15898F11DC4A}" type="presParOf" srcId="{FB06EC8A-843D-40E7-A59D-AD75EE15111A}" destId="{7FDB3373-559F-47A7-863F-B5C78E8DD5A1}" srcOrd="4" destOrd="0" presId="urn:microsoft.com/office/officeart/2005/8/layout/vList2"/>
    <dgm:cxn modelId="{4E0751EE-E2A6-49EA-AD88-5ECBAE13157E}" type="presParOf" srcId="{FB06EC8A-843D-40E7-A59D-AD75EE15111A}" destId="{43D17F7C-5BA4-42E7-A8FB-5F927CA84094}" srcOrd="5" destOrd="0" presId="urn:microsoft.com/office/officeart/2005/8/layout/vList2"/>
    <dgm:cxn modelId="{D69EE6B1-B1AF-4881-B410-50F7CBFA8226}" type="presParOf" srcId="{FB06EC8A-843D-40E7-A59D-AD75EE15111A}" destId="{0702C5AE-3FEB-45FF-8765-6624AA8F053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B0D4A17-182B-47BE-83C8-42A709C59FB1}" type="doc">
      <dgm:prSet loTypeId="urn:microsoft.com/office/officeart/2008/layout/LinedList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B808C2ED-74F0-401E-82C3-E051BC8806B8}">
      <dgm:prSet/>
      <dgm:spPr/>
      <dgm:t>
        <a:bodyPr/>
        <a:lstStyle/>
        <a:p>
          <a:r>
            <a:rPr lang="en-US"/>
            <a:t>A process of </a:t>
          </a:r>
          <a:r>
            <a:rPr lang="en-US" b="1"/>
            <a:t>ongoing conversations</a:t>
          </a:r>
          <a:r>
            <a:rPr lang="en-US"/>
            <a:t> in which patients (and families) express their values, preferences, and goals for future medical care.</a:t>
          </a:r>
        </a:p>
      </dgm:t>
    </dgm:pt>
    <dgm:pt modelId="{00EE9196-371D-4832-B5AC-3EF4BAB8B39A}" type="parTrans" cxnId="{2FC8BE27-0A2B-43F2-98BA-1C8EDABDAFCB}">
      <dgm:prSet/>
      <dgm:spPr/>
      <dgm:t>
        <a:bodyPr/>
        <a:lstStyle/>
        <a:p>
          <a:endParaRPr lang="en-US"/>
        </a:p>
      </dgm:t>
    </dgm:pt>
    <dgm:pt modelId="{EDFA85B5-1A7F-4324-8074-D85BD68C41F1}" type="sibTrans" cxnId="{2FC8BE27-0A2B-43F2-98BA-1C8EDABDAFCB}">
      <dgm:prSet/>
      <dgm:spPr/>
      <dgm:t>
        <a:bodyPr/>
        <a:lstStyle/>
        <a:p>
          <a:endParaRPr lang="en-US"/>
        </a:p>
      </dgm:t>
    </dgm:pt>
    <dgm:pt modelId="{ABE47258-19D0-4D4C-99B7-7784001E53D5}">
      <dgm:prSet/>
      <dgm:spPr/>
      <dgm:t>
        <a:bodyPr/>
        <a:lstStyle/>
        <a:p>
          <a:r>
            <a:rPr lang="en-US" b="1"/>
            <a:t>May include</a:t>
          </a:r>
          <a:endParaRPr lang="en-US"/>
        </a:p>
      </dgm:t>
    </dgm:pt>
    <dgm:pt modelId="{F53B9BD3-B35C-476B-AB46-67E6ECCB2745}" type="parTrans" cxnId="{9E060E48-6CC2-4F52-AB23-88A4303B6582}">
      <dgm:prSet/>
      <dgm:spPr/>
      <dgm:t>
        <a:bodyPr/>
        <a:lstStyle/>
        <a:p>
          <a:endParaRPr lang="en-US"/>
        </a:p>
      </dgm:t>
    </dgm:pt>
    <dgm:pt modelId="{6BDA2785-4692-4F45-B89D-405DF3706643}" type="sibTrans" cxnId="{9E060E48-6CC2-4F52-AB23-88A4303B6582}">
      <dgm:prSet/>
      <dgm:spPr/>
      <dgm:t>
        <a:bodyPr/>
        <a:lstStyle/>
        <a:p>
          <a:endParaRPr lang="en-US"/>
        </a:p>
      </dgm:t>
    </dgm:pt>
    <dgm:pt modelId="{3E38B46B-EA65-41E7-BE5E-CA5B71942996}">
      <dgm:prSet/>
      <dgm:spPr/>
      <dgm:t>
        <a:bodyPr/>
        <a:lstStyle/>
        <a:p>
          <a:r>
            <a:rPr lang="en-US"/>
            <a:t>Preferred place of care or death</a:t>
          </a:r>
        </a:p>
      </dgm:t>
    </dgm:pt>
    <dgm:pt modelId="{2711D3D3-2C6E-422F-82B0-768868F6417C}" type="parTrans" cxnId="{8E5C1F14-786A-45EC-95C7-BA363DA1637B}">
      <dgm:prSet/>
      <dgm:spPr/>
      <dgm:t>
        <a:bodyPr/>
        <a:lstStyle/>
        <a:p>
          <a:endParaRPr lang="en-US"/>
        </a:p>
      </dgm:t>
    </dgm:pt>
    <dgm:pt modelId="{855A172F-E047-4FA8-B55A-9AE329BBB0CA}" type="sibTrans" cxnId="{8E5C1F14-786A-45EC-95C7-BA363DA1637B}">
      <dgm:prSet/>
      <dgm:spPr/>
      <dgm:t>
        <a:bodyPr/>
        <a:lstStyle/>
        <a:p>
          <a:endParaRPr lang="en-US"/>
        </a:p>
      </dgm:t>
    </dgm:pt>
    <dgm:pt modelId="{31811E32-E3F7-47CD-9878-A61295908B0C}">
      <dgm:prSet/>
      <dgm:spPr/>
      <dgm:t>
        <a:bodyPr/>
        <a:lstStyle/>
        <a:p>
          <a:r>
            <a:rPr lang="en-US"/>
            <a:t>Limits of treatment (e.g. ICU, dialysis, resuscitation)</a:t>
          </a:r>
        </a:p>
      </dgm:t>
    </dgm:pt>
    <dgm:pt modelId="{BBFEC576-1A31-4830-9D6E-99557820F1A0}" type="parTrans" cxnId="{C7D0A772-3340-4FF1-849E-BC2CEC274D66}">
      <dgm:prSet/>
      <dgm:spPr/>
      <dgm:t>
        <a:bodyPr/>
        <a:lstStyle/>
        <a:p>
          <a:endParaRPr lang="en-US"/>
        </a:p>
      </dgm:t>
    </dgm:pt>
    <dgm:pt modelId="{DAFD5ED2-1BED-41CE-B470-33291CBAB10E}" type="sibTrans" cxnId="{C7D0A772-3340-4FF1-849E-BC2CEC274D66}">
      <dgm:prSet/>
      <dgm:spPr/>
      <dgm:t>
        <a:bodyPr/>
        <a:lstStyle/>
        <a:p>
          <a:endParaRPr lang="en-US"/>
        </a:p>
      </dgm:t>
    </dgm:pt>
    <dgm:pt modelId="{E053FE42-1BC3-4350-926D-3679C45BCE57}" type="pres">
      <dgm:prSet presAssocID="{AB0D4A17-182B-47BE-83C8-42A709C59FB1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en-GB"/>
        </a:p>
      </dgm:t>
    </dgm:pt>
    <dgm:pt modelId="{2C185A7C-C7B3-4B93-A25F-D8FBEBB5B6BB}" type="pres">
      <dgm:prSet presAssocID="{B808C2ED-74F0-401E-82C3-E051BC8806B8}" presName="thickLine" presStyleLbl="alignNode1" presStyleIdx="0" presStyleCnt="4"/>
      <dgm:spPr/>
    </dgm:pt>
    <dgm:pt modelId="{88E1CF10-9A23-4207-86ED-E98CE9C03746}" type="pres">
      <dgm:prSet presAssocID="{B808C2ED-74F0-401E-82C3-E051BC8806B8}" presName="horz1" presStyleCnt="0"/>
      <dgm:spPr/>
    </dgm:pt>
    <dgm:pt modelId="{676BC1A4-FE9B-4DB4-8682-DB836EABD0CD}" type="pres">
      <dgm:prSet presAssocID="{B808C2ED-74F0-401E-82C3-E051BC8806B8}" presName="tx1" presStyleLbl="revTx" presStyleIdx="0" presStyleCnt="4"/>
      <dgm:spPr/>
      <dgm:t>
        <a:bodyPr/>
        <a:lstStyle/>
        <a:p>
          <a:endParaRPr lang="en-GB"/>
        </a:p>
      </dgm:t>
    </dgm:pt>
    <dgm:pt modelId="{D8271A8F-09EA-4DA3-AF47-DDC865A075FC}" type="pres">
      <dgm:prSet presAssocID="{B808C2ED-74F0-401E-82C3-E051BC8806B8}" presName="vert1" presStyleCnt="0"/>
      <dgm:spPr/>
    </dgm:pt>
    <dgm:pt modelId="{EA4EAC07-5C57-44F1-AD18-E0F9F25C614A}" type="pres">
      <dgm:prSet presAssocID="{ABE47258-19D0-4D4C-99B7-7784001E53D5}" presName="thickLine" presStyleLbl="alignNode1" presStyleIdx="1" presStyleCnt="4"/>
      <dgm:spPr/>
    </dgm:pt>
    <dgm:pt modelId="{356F8BF7-7085-4A7F-A83D-167E14C954FE}" type="pres">
      <dgm:prSet presAssocID="{ABE47258-19D0-4D4C-99B7-7784001E53D5}" presName="horz1" presStyleCnt="0"/>
      <dgm:spPr/>
    </dgm:pt>
    <dgm:pt modelId="{C99C6AD1-7615-495E-8B58-7E2936070D9B}" type="pres">
      <dgm:prSet presAssocID="{ABE47258-19D0-4D4C-99B7-7784001E53D5}" presName="tx1" presStyleLbl="revTx" presStyleIdx="1" presStyleCnt="4"/>
      <dgm:spPr/>
      <dgm:t>
        <a:bodyPr/>
        <a:lstStyle/>
        <a:p>
          <a:endParaRPr lang="en-GB"/>
        </a:p>
      </dgm:t>
    </dgm:pt>
    <dgm:pt modelId="{C1269FD3-0387-4494-8E46-A8E96758AD6B}" type="pres">
      <dgm:prSet presAssocID="{ABE47258-19D0-4D4C-99B7-7784001E53D5}" presName="vert1" presStyleCnt="0"/>
      <dgm:spPr/>
    </dgm:pt>
    <dgm:pt modelId="{0A4BD11E-7A92-46FB-81FF-19289980B4BA}" type="pres">
      <dgm:prSet presAssocID="{3E38B46B-EA65-41E7-BE5E-CA5B71942996}" presName="thickLine" presStyleLbl="alignNode1" presStyleIdx="2" presStyleCnt="4"/>
      <dgm:spPr/>
    </dgm:pt>
    <dgm:pt modelId="{CF20A03B-7835-49C9-8069-58674540C43B}" type="pres">
      <dgm:prSet presAssocID="{3E38B46B-EA65-41E7-BE5E-CA5B71942996}" presName="horz1" presStyleCnt="0"/>
      <dgm:spPr/>
    </dgm:pt>
    <dgm:pt modelId="{3D6320D5-0E33-4855-AAC8-FFFDE65F06AA}" type="pres">
      <dgm:prSet presAssocID="{3E38B46B-EA65-41E7-BE5E-CA5B71942996}" presName="tx1" presStyleLbl="revTx" presStyleIdx="2" presStyleCnt="4"/>
      <dgm:spPr/>
      <dgm:t>
        <a:bodyPr/>
        <a:lstStyle/>
        <a:p>
          <a:endParaRPr lang="en-GB"/>
        </a:p>
      </dgm:t>
    </dgm:pt>
    <dgm:pt modelId="{7A6E0F93-CA67-4FDE-97D2-DB67CCAAF522}" type="pres">
      <dgm:prSet presAssocID="{3E38B46B-EA65-41E7-BE5E-CA5B71942996}" presName="vert1" presStyleCnt="0"/>
      <dgm:spPr/>
    </dgm:pt>
    <dgm:pt modelId="{4008FD9A-224C-45B9-9887-A46C5D527AB2}" type="pres">
      <dgm:prSet presAssocID="{31811E32-E3F7-47CD-9878-A61295908B0C}" presName="thickLine" presStyleLbl="alignNode1" presStyleIdx="3" presStyleCnt="4"/>
      <dgm:spPr/>
    </dgm:pt>
    <dgm:pt modelId="{9C5A07D3-2FCF-4022-9D70-864624AFB60F}" type="pres">
      <dgm:prSet presAssocID="{31811E32-E3F7-47CD-9878-A61295908B0C}" presName="horz1" presStyleCnt="0"/>
      <dgm:spPr/>
    </dgm:pt>
    <dgm:pt modelId="{05E0B61A-4A9D-43B4-96AA-E121E7E6E160}" type="pres">
      <dgm:prSet presAssocID="{31811E32-E3F7-47CD-9878-A61295908B0C}" presName="tx1" presStyleLbl="revTx" presStyleIdx="3" presStyleCnt="4"/>
      <dgm:spPr/>
      <dgm:t>
        <a:bodyPr/>
        <a:lstStyle/>
        <a:p>
          <a:endParaRPr lang="en-GB"/>
        </a:p>
      </dgm:t>
    </dgm:pt>
    <dgm:pt modelId="{4162B0CC-C20C-4458-9DAC-0F874B7C7038}" type="pres">
      <dgm:prSet presAssocID="{31811E32-E3F7-47CD-9878-A61295908B0C}" presName="vert1" presStyleCnt="0"/>
      <dgm:spPr/>
    </dgm:pt>
  </dgm:ptLst>
  <dgm:cxnLst>
    <dgm:cxn modelId="{3CFC7A5D-0515-4454-8511-981CE66FD32A}" type="presOf" srcId="{3E38B46B-EA65-41E7-BE5E-CA5B71942996}" destId="{3D6320D5-0E33-4855-AAC8-FFFDE65F06AA}" srcOrd="0" destOrd="0" presId="urn:microsoft.com/office/officeart/2008/layout/LinedList"/>
    <dgm:cxn modelId="{54897005-5CB4-4134-850E-6A4D18C45534}" type="presOf" srcId="{31811E32-E3F7-47CD-9878-A61295908B0C}" destId="{05E0B61A-4A9D-43B4-96AA-E121E7E6E160}" srcOrd="0" destOrd="0" presId="urn:microsoft.com/office/officeart/2008/layout/LinedList"/>
    <dgm:cxn modelId="{4D80A223-F385-4249-826C-CA75A222DF82}" type="presOf" srcId="{B808C2ED-74F0-401E-82C3-E051BC8806B8}" destId="{676BC1A4-FE9B-4DB4-8682-DB836EABD0CD}" srcOrd="0" destOrd="0" presId="urn:microsoft.com/office/officeart/2008/layout/LinedList"/>
    <dgm:cxn modelId="{0302774C-AC4B-4339-BB89-850354D82571}" type="presOf" srcId="{AB0D4A17-182B-47BE-83C8-42A709C59FB1}" destId="{E053FE42-1BC3-4350-926D-3679C45BCE57}" srcOrd="0" destOrd="0" presId="urn:microsoft.com/office/officeart/2008/layout/LinedList"/>
    <dgm:cxn modelId="{A6CC19EF-ACED-438F-853E-A937ABED6691}" type="presOf" srcId="{ABE47258-19D0-4D4C-99B7-7784001E53D5}" destId="{C99C6AD1-7615-495E-8B58-7E2936070D9B}" srcOrd="0" destOrd="0" presId="urn:microsoft.com/office/officeart/2008/layout/LinedList"/>
    <dgm:cxn modelId="{8E5C1F14-786A-45EC-95C7-BA363DA1637B}" srcId="{AB0D4A17-182B-47BE-83C8-42A709C59FB1}" destId="{3E38B46B-EA65-41E7-BE5E-CA5B71942996}" srcOrd="2" destOrd="0" parTransId="{2711D3D3-2C6E-422F-82B0-768868F6417C}" sibTransId="{855A172F-E047-4FA8-B55A-9AE329BBB0CA}"/>
    <dgm:cxn modelId="{C7D0A772-3340-4FF1-849E-BC2CEC274D66}" srcId="{AB0D4A17-182B-47BE-83C8-42A709C59FB1}" destId="{31811E32-E3F7-47CD-9878-A61295908B0C}" srcOrd="3" destOrd="0" parTransId="{BBFEC576-1A31-4830-9D6E-99557820F1A0}" sibTransId="{DAFD5ED2-1BED-41CE-B470-33291CBAB10E}"/>
    <dgm:cxn modelId="{9E060E48-6CC2-4F52-AB23-88A4303B6582}" srcId="{AB0D4A17-182B-47BE-83C8-42A709C59FB1}" destId="{ABE47258-19D0-4D4C-99B7-7784001E53D5}" srcOrd="1" destOrd="0" parTransId="{F53B9BD3-B35C-476B-AB46-67E6ECCB2745}" sibTransId="{6BDA2785-4692-4F45-B89D-405DF3706643}"/>
    <dgm:cxn modelId="{2FC8BE27-0A2B-43F2-98BA-1C8EDABDAFCB}" srcId="{AB0D4A17-182B-47BE-83C8-42A709C59FB1}" destId="{B808C2ED-74F0-401E-82C3-E051BC8806B8}" srcOrd="0" destOrd="0" parTransId="{00EE9196-371D-4832-B5AC-3EF4BAB8B39A}" sibTransId="{EDFA85B5-1A7F-4324-8074-D85BD68C41F1}"/>
    <dgm:cxn modelId="{962D67E1-0706-4D4E-9E90-E6154C397867}" type="presParOf" srcId="{E053FE42-1BC3-4350-926D-3679C45BCE57}" destId="{2C185A7C-C7B3-4B93-A25F-D8FBEBB5B6BB}" srcOrd="0" destOrd="0" presId="urn:microsoft.com/office/officeart/2008/layout/LinedList"/>
    <dgm:cxn modelId="{565F24F7-B151-4F48-88C9-3EFB2A80D30F}" type="presParOf" srcId="{E053FE42-1BC3-4350-926D-3679C45BCE57}" destId="{88E1CF10-9A23-4207-86ED-E98CE9C03746}" srcOrd="1" destOrd="0" presId="urn:microsoft.com/office/officeart/2008/layout/LinedList"/>
    <dgm:cxn modelId="{95D916A5-D602-4852-9373-44B50DAB6AD9}" type="presParOf" srcId="{88E1CF10-9A23-4207-86ED-E98CE9C03746}" destId="{676BC1A4-FE9B-4DB4-8682-DB836EABD0CD}" srcOrd="0" destOrd="0" presId="urn:microsoft.com/office/officeart/2008/layout/LinedList"/>
    <dgm:cxn modelId="{D47F4830-E408-4CB0-8B4B-B55C4E971CE9}" type="presParOf" srcId="{88E1CF10-9A23-4207-86ED-E98CE9C03746}" destId="{D8271A8F-09EA-4DA3-AF47-DDC865A075FC}" srcOrd="1" destOrd="0" presId="urn:microsoft.com/office/officeart/2008/layout/LinedList"/>
    <dgm:cxn modelId="{6BD79349-D8EF-442B-993B-C74FE0580960}" type="presParOf" srcId="{E053FE42-1BC3-4350-926D-3679C45BCE57}" destId="{EA4EAC07-5C57-44F1-AD18-E0F9F25C614A}" srcOrd="2" destOrd="0" presId="urn:microsoft.com/office/officeart/2008/layout/LinedList"/>
    <dgm:cxn modelId="{A1E3901B-2091-4048-AD4D-08F990D1B77F}" type="presParOf" srcId="{E053FE42-1BC3-4350-926D-3679C45BCE57}" destId="{356F8BF7-7085-4A7F-A83D-167E14C954FE}" srcOrd="3" destOrd="0" presId="urn:microsoft.com/office/officeart/2008/layout/LinedList"/>
    <dgm:cxn modelId="{9CED73B9-2C2D-4DB9-9759-F0FBD28A4AAF}" type="presParOf" srcId="{356F8BF7-7085-4A7F-A83D-167E14C954FE}" destId="{C99C6AD1-7615-495E-8B58-7E2936070D9B}" srcOrd="0" destOrd="0" presId="urn:microsoft.com/office/officeart/2008/layout/LinedList"/>
    <dgm:cxn modelId="{71774804-6B29-4BDC-ADD1-47DCC73337CD}" type="presParOf" srcId="{356F8BF7-7085-4A7F-A83D-167E14C954FE}" destId="{C1269FD3-0387-4494-8E46-A8E96758AD6B}" srcOrd="1" destOrd="0" presId="urn:microsoft.com/office/officeart/2008/layout/LinedList"/>
    <dgm:cxn modelId="{88A4B6B8-0C0B-4302-BE9F-CF6B1DB028F4}" type="presParOf" srcId="{E053FE42-1BC3-4350-926D-3679C45BCE57}" destId="{0A4BD11E-7A92-46FB-81FF-19289980B4BA}" srcOrd="4" destOrd="0" presId="urn:microsoft.com/office/officeart/2008/layout/LinedList"/>
    <dgm:cxn modelId="{80C14AD5-FE9B-49FE-A5D3-5516689882C8}" type="presParOf" srcId="{E053FE42-1BC3-4350-926D-3679C45BCE57}" destId="{CF20A03B-7835-49C9-8069-58674540C43B}" srcOrd="5" destOrd="0" presId="urn:microsoft.com/office/officeart/2008/layout/LinedList"/>
    <dgm:cxn modelId="{5A39A7D9-DA42-449D-B633-FEAB2078A27C}" type="presParOf" srcId="{CF20A03B-7835-49C9-8069-58674540C43B}" destId="{3D6320D5-0E33-4855-AAC8-FFFDE65F06AA}" srcOrd="0" destOrd="0" presId="urn:microsoft.com/office/officeart/2008/layout/LinedList"/>
    <dgm:cxn modelId="{B752D8A9-51DD-46E4-9FB2-54C98FCAD8D0}" type="presParOf" srcId="{CF20A03B-7835-49C9-8069-58674540C43B}" destId="{7A6E0F93-CA67-4FDE-97D2-DB67CCAAF522}" srcOrd="1" destOrd="0" presId="urn:microsoft.com/office/officeart/2008/layout/LinedList"/>
    <dgm:cxn modelId="{AFC26D97-1A6B-4F39-A205-0E551DC757DA}" type="presParOf" srcId="{E053FE42-1BC3-4350-926D-3679C45BCE57}" destId="{4008FD9A-224C-45B9-9887-A46C5D527AB2}" srcOrd="6" destOrd="0" presId="urn:microsoft.com/office/officeart/2008/layout/LinedList"/>
    <dgm:cxn modelId="{2BDF8335-F44B-4389-945D-094CCA4905E9}" type="presParOf" srcId="{E053FE42-1BC3-4350-926D-3679C45BCE57}" destId="{9C5A07D3-2FCF-4022-9D70-864624AFB60F}" srcOrd="7" destOrd="0" presId="urn:microsoft.com/office/officeart/2008/layout/LinedList"/>
    <dgm:cxn modelId="{E9A066A3-E77F-4659-ABB5-0F87F048380E}" type="presParOf" srcId="{9C5A07D3-2FCF-4022-9D70-864624AFB60F}" destId="{05E0B61A-4A9D-43B4-96AA-E121E7E6E160}" srcOrd="0" destOrd="0" presId="urn:microsoft.com/office/officeart/2008/layout/LinedList"/>
    <dgm:cxn modelId="{8A8CA49F-5A86-4B20-81C6-3E8BE73B4A20}" type="presParOf" srcId="{9C5A07D3-2FCF-4022-9D70-864624AFB60F}" destId="{4162B0CC-C20C-4458-9DAC-0F874B7C7038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A732052-F017-4687-9436-6BCAAFC2AE5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BAE0674-1F47-4DAD-8590-6E714592EC4E}">
      <dgm:prSet/>
      <dgm:spPr/>
      <dgm:t>
        <a:bodyPr/>
        <a:lstStyle/>
        <a:p>
          <a:r>
            <a:rPr lang="en-US"/>
            <a:t>Unpredictable disease trajectories</a:t>
          </a:r>
        </a:p>
      </dgm:t>
    </dgm:pt>
    <dgm:pt modelId="{ACB4B5C9-F970-4611-AE51-C1C5F2EAA5F5}" type="parTrans" cxnId="{0B49818D-D7BF-4F3C-9202-3E258D2E8F9A}">
      <dgm:prSet/>
      <dgm:spPr/>
      <dgm:t>
        <a:bodyPr/>
        <a:lstStyle/>
        <a:p>
          <a:endParaRPr lang="en-US"/>
        </a:p>
      </dgm:t>
    </dgm:pt>
    <dgm:pt modelId="{AA19324C-A2DC-427A-B1CD-51C287BA7D1D}" type="sibTrans" cxnId="{0B49818D-D7BF-4F3C-9202-3E258D2E8F9A}">
      <dgm:prSet/>
      <dgm:spPr/>
      <dgm:t>
        <a:bodyPr/>
        <a:lstStyle/>
        <a:p>
          <a:endParaRPr lang="en-US"/>
        </a:p>
      </dgm:t>
    </dgm:pt>
    <dgm:pt modelId="{DF36CE0E-6B84-47B9-91A3-256B23CC5926}">
      <dgm:prSet/>
      <dgm:spPr/>
      <dgm:t>
        <a:bodyPr/>
        <a:lstStyle/>
        <a:p>
          <a:r>
            <a:rPr lang="en-US"/>
            <a:t>Periods of stability &amp; decline</a:t>
          </a:r>
        </a:p>
      </dgm:t>
    </dgm:pt>
    <dgm:pt modelId="{9858D9AF-26DB-4713-ADDF-D1497BC027B4}" type="parTrans" cxnId="{B5E10EE9-23EA-46E1-9A12-0EC13449B2F7}">
      <dgm:prSet/>
      <dgm:spPr/>
      <dgm:t>
        <a:bodyPr/>
        <a:lstStyle/>
        <a:p>
          <a:endParaRPr lang="en-US"/>
        </a:p>
      </dgm:t>
    </dgm:pt>
    <dgm:pt modelId="{C841DA1D-EAF5-4918-88D3-AB2DA36BD028}" type="sibTrans" cxnId="{B5E10EE9-23EA-46E1-9A12-0EC13449B2F7}">
      <dgm:prSet/>
      <dgm:spPr/>
      <dgm:t>
        <a:bodyPr/>
        <a:lstStyle/>
        <a:p>
          <a:endParaRPr lang="en-US"/>
        </a:p>
      </dgm:t>
    </dgm:pt>
    <dgm:pt modelId="{E4A61DA8-C552-47AD-ADC2-14EF7E7CEB07}">
      <dgm:prSet/>
      <dgm:spPr/>
      <dgm:t>
        <a:bodyPr/>
        <a:lstStyle/>
        <a:p>
          <a:r>
            <a:rPr lang="en-US"/>
            <a:t>Late recognition of dying</a:t>
          </a:r>
        </a:p>
      </dgm:t>
    </dgm:pt>
    <dgm:pt modelId="{87341B44-4217-4627-AFF1-0F1B6DD48742}" type="parTrans" cxnId="{5E3922EB-4F5F-4FAF-9200-896A65E549BA}">
      <dgm:prSet/>
      <dgm:spPr/>
      <dgm:t>
        <a:bodyPr/>
        <a:lstStyle/>
        <a:p>
          <a:endParaRPr lang="en-US"/>
        </a:p>
      </dgm:t>
    </dgm:pt>
    <dgm:pt modelId="{69E30B5F-BBA9-4662-9E9E-A1D68E32D76D}" type="sibTrans" cxnId="{5E3922EB-4F5F-4FAF-9200-896A65E549BA}">
      <dgm:prSet/>
      <dgm:spPr/>
      <dgm:t>
        <a:bodyPr/>
        <a:lstStyle/>
        <a:p>
          <a:endParaRPr lang="en-US"/>
        </a:p>
      </dgm:t>
    </dgm:pt>
    <dgm:pt modelId="{0064EA5F-0FCB-4157-BA8D-666ACF6B9E7D}">
      <dgm:prSet/>
      <dgm:spPr/>
      <dgm:t>
        <a:bodyPr/>
        <a:lstStyle/>
        <a:p>
          <a:r>
            <a:rPr lang="en-US"/>
            <a:t>Reactive instead of proactive approach</a:t>
          </a:r>
        </a:p>
      </dgm:t>
    </dgm:pt>
    <dgm:pt modelId="{C71AF44B-6E59-4438-AA6A-F18D9CDC9352}" type="parTrans" cxnId="{8A77E4A1-E2DB-474A-88C1-BAF4DD277585}">
      <dgm:prSet/>
      <dgm:spPr/>
      <dgm:t>
        <a:bodyPr/>
        <a:lstStyle/>
        <a:p>
          <a:endParaRPr lang="en-US"/>
        </a:p>
      </dgm:t>
    </dgm:pt>
    <dgm:pt modelId="{CDF6A145-5667-423D-B4CC-5429D52939C1}" type="sibTrans" cxnId="{8A77E4A1-E2DB-474A-88C1-BAF4DD277585}">
      <dgm:prSet/>
      <dgm:spPr/>
      <dgm:t>
        <a:bodyPr/>
        <a:lstStyle/>
        <a:p>
          <a:endParaRPr lang="en-US"/>
        </a:p>
      </dgm:t>
    </dgm:pt>
    <dgm:pt modelId="{25B81C0D-294D-4D82-91EE-6433C7D7C66D}">
      <dgm:prSet/>
      <dgm:spPr/>
      <dgm:t>
        <a:bodyPr/>
        <a:lstStyle/>
        <a:p>
          <a:r>
            <a:rPr lang="en-US" dirty="0"/>
            <a:t>Avoidance of Palliative care and End-of-Life Discussions</a:t>
          </a:r>
        </a:p>
      </dgm:t>
    </dgm:pt>
    <dgm:pt modelId="{EC9861B6-075D-4F48-A986-1BD66D22F5CC}" type="parTrans" cxnId="{43DD2CB9-7AA5-47E1-BFA1-77440EEEB321}">
      <dgm:prSet/>
      <dgm:spPr/>
      <dgm:t>
        <a:bodyPr/>
        <a:lstStyle/>
        <a:p>
          <a:endParaRPr lang="en-US"/>
        </a:p>
      </dgm:t>
    </dgm:pt>
    <dgm:pt modelId="{02510D3A-FB72-4B8F-92E9-F7CE4A6CB729}" type="sibTrans" cxnId="{43DD2CB9-7AA5-47E1-BFA1-77440EEEB321}">
      <dgm:prSet/>
      <dgm:spPr/>
      <dgm:t>
        <a:bodyPr/>
        <a:lstStyle/>
        <a:p>
          <a:endParaRPr lang="en-US"/>
        </a:p>
      </dgm:t>
    </dgm:pt>
    <dgm:pt modelId="{0E875DC8-AAFF-4BB8-B1AD-3CDEA7ED0D8F}" type="pres">
      <dgm:prSet presAssocID="{5A732052-F017-4687-9436-6BCAAFC2AE5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9E6DF4D6-0D8C-41A1-A6F0-FB0230E168F2}" type="pres">
      <dgm:prSet presAssocID="{1BAE0674-1F47-4DAD-8590-6E714592EC4E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0F44429-92B8-4B34-A7CF-BC9B4E870878}" type="pres">
      <dgm:prSet presAssocID="{AA19324C-A2DC-427A-B1CD-51C287BA7D1D}" presName="spacer" presStyleCnt="0"/>
      <dgm:spPr/>
    </dgm:pt>
    <dgm:pt modelId="{54542A51-BB8A-45B3-9CD0-01FE47323680}" type="pres">
      <dgm:prSet presAssocID="{DF36CE0E-6B84-47B9-91A3-256B23CC5926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67358B9-24FA-4460-8427-D467D81E6236}" type="pres">
      <dgm:prSet presAssocID="{C841DA1D-EAF5-4918-88D3-AB2DA36BD028}" presName="spacer" presStyleCnt="0"/>
      <dgm:spPr/>
    </dgm:pt>
    <dgm:pt modelId="{7EABA69C-7E05-4EAD-AD83-611C34BCC95B}" type="pres">
      <dgm:prSet presAssocID="{25B81C0D-294D-4D82-91EE-6433C7D7C66D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23A58A4-2CEC-4630-9C70-491366E0247A}" type="pres">
      <dgm:prSet presAssocID="{02510D3A-FB72-4B8F-92E9-F7CE4A6CB729}" presName="spacer" presStyleCnt="0"/>
      <dgm:spPr/>
    </dgm:pt>
    <dgm:pt modelId="{7DDB8DDE-0DE3-4EFD-A54E-EFE1DC791C42}" type="pres">
      <dgm:prSet presAssocID="{E4A61DA8-C552-47AD-ADC2-14EF7E7CEB0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FEB09555-8AF3-4D50-A1B0-EEFA186EDC08}" type="pres">
      <dgm:prSet presAssocID="{69E30B5F-BBA9-4662-9E9E-A1D68E32D76D}" presName="spacer" presStyleCnt="0"/>
      <dgm:spPr/>
    </dgm:pt>
    <dgm:pt modelId="{FDB64F36-2160-4E55-A7BF-82FEB433ECB8}" type="pres">
      <dgm:prSet presAssocID="{0064EA5F-0FCB-4157-BA8D-666ACF6B9E7D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B4D195C-E6A2-44B6-B0D6-1DC934AFBC4E}" type="presOf" srcId="{1BAE0674-1F47-4DAD-8590-6E714592EC4E}" destId="{9E6DF4D6-0D8C-41A1-A6F0-FB0230E168F2}" srcOrd="0" destOrd="0" presId="urn:microsoft.com/office/officeart/2005/8/layout/vList2"/>
    <dgm:cxn modelId="{0186BD74-250B-40A4-82C7-00A45B09C215}" type="presOf" srcId="{5A732052-F017-4687-9436-6BCAAFC2AE5A}" destId="{0E875DC8-AAFF-4BB8-B1AD-3CDEA7ED0D8F}" srcOrd="0" destOrd="0" presId="urn:microsoft.com/office/officeart/2005/8/layout/vList2"/>
    <dgm:cxn modelId="{5E3922EB-4F5F-4FAF-9200-896A65E549BA}" srcId="{5A732052-F017-4687-9436-6BCAAFC2AE5A}" destId="{E4A61DA8-C552-47AD-ADC2-14EF7E7CEB07}" srcOrd="3" destOrd="0" parTransId="{87341B44-4217-4627-AFF1-0F1B6DD48742}" sibTransId="{69E30B5F-BBA9-4662-9E9E-A1D68E32D76D}"/>
    <dgm:cxn modelId="{8A77E4A1-E2DB-474A-88C1-BAF4DD277585}" srcId="{5A732052-F017-4687-9436-6BCAAFC2AE5A}" destId="{0064EA5F-0FCB-4157-BA8D-666ACF6B9E7D}" srcOrd="4" destOrd="0" parTransId="{C71AF44B-6E59-4438-AA6A-F18D9CDC9352}" sibTransId="{CDF6A145-5667-423D-B4CC-5429D52939C1}"/>
    <dgm:cxn modelId="{6FF3ED2E-7F48-4BCF-BC50-051039B555E9}" type="presOf" srcId="{0064EA5F-0FCB-4157-BA8D-666ACF6B9E7D}" destId="{FDB64F36-2160-4E55-A7BF-82FEB433ECB8}" srcOrd="0" destOrd="0" presId="urn:microsoft.com/office/officeart/2005/8/layout/vList2"/>
    <dgm:cxn modelId="{6CC7DA4B-9A2C-4CC6-8842-D4E01D15065B}" type="presOf" srcId="{DF36CE0E-6B84-47B9-91A3-256B23CC5926}" destId="{54542A51-BB8A-45B3-9CD0-01FE47323680}" srcOrd="0" destOrd="0" presId="urn:microsoft.com/office/officeart/2005/8/layout/vList2"/>
    <dgm:cxn modelId="{0B49818D-D7BF-4F3C-9202-3E258D2E8F9A}" srcId="{5A732052-F017-4687-9436-6BCAAFC2AE5A}" destId="{1BAE0674-1F47-4DAD-8590-6E714592EC4E}" srcOrd="0" destOrd="0" parTransId="{ACB4B5C9-F970-4611-AE51-C1C5F2EAA5F5}" sibTransId="{AA19324C-A2DC-427A-B1CD-51C287BA7D1D}"/>
    <dgm:cxn modelId="{20BDDFB5-0935-4DB3-97C1-559F18019513}" type="presOf" srcId="{E4A61DA8-C552-47AD-ADC2-14EF7E7CEB07}" destId="{7DDB8DDE-0DE3-4EFD-A54E-EFE1DC791C42}" srcOrd="0" destOrd="0" presId="urn:microsoft.com/office/officeart/2005/8/layout/vList2"/>
    <dgm:cxn modelId="{B5E10EE9-23EA-46E1-9A12-0EC13449B2F7}" srcId="{5A732052-F017-4687-9436-6BCAAFC2AE5A}" destId="{DF36CE0E-6B84-47B9-91A3-256B23CC5926}" srcOrd="1" destOrd="0" parTransId="{9858D9AF-26DB-4713-ADDF-D1497BC027B4}" sibTransId="{C841DA1D-EAF5-4918-88D3-AB2DA36BD028}"/>
    <dgm:cxn modelId="{34AD6E6B-289F-463D-8CDF-72B7BF9CAF3A}" type="presOf" srcId="{25B81C0D-294D-4D82-91EE-6433C7D7C66D}" destId="{7EABA69C-7E05-4EAD-AD83-611C34BCC95B}" srcOrd="0" destOrd="0" presId="urn:microsoft.com/office/officeart/2005/8/layout/vList2"/>
    <dgm:cxn modelId="{43DD2CB9-7AA5-47E1-BFA1-77440EEEB321}" srcId="{5A732052-F017-4687-9436-6BCAAFC2AE5A}" destId="{25B81C0D-294D-4D82-91EE-6433C7D7C66D}" srcOrd="2" destOrd="0" parTransId="{EC9861B6-075D-4F48-A986-1BD66D22F5CC}" sibTransId="{02510D3A-FB72-4B8F-92E9-F7CE4A6CB729}"/>
    <dgm:cxn modelId="{7D8F3861-3A83-4F16-8C86-410C01D7A705}" type="presParOf" srcId="{0E875DC8-AAFF-4BB8-B1AD-3CDEA7ED0D8F}" destId="{9E6DF4D6-0D8C-41A1-A6F0-FB0230E168F2}" srcOrd="0" destOrd="0" presId="urn:microsoft.com/office/officeart/2005/8/layout/vList2"/>
    <dgm:cxn modelId="{5C37E6B1-E917-4082-909A-353F6214CF71}" type="presParOf" srcId="{0E875DC8-AAFF-4BB8-B1AD-3CDEA7ED0D8F}" destId="{30F44429-92B8-4B34-A7CF-BC9B4E870878}" srcOrd="1" destOrd="0" presId="urn:microsoft.com/office/officeart/2005/8/layout/vList2"/>
    <dgm:cxn modelId="{4BB48AD8-C5DD-4512-B8DB-497286431CA3}" type="presParOf" srcId="{0E875DC8-AAFF-4BB8-B1AD-3CDEA7ED0D8F}" destId="{54542A51-BB8A-45B3-9CD0-01FE47323680}" srcOrd="2" destOrd="0" presId="urn:microsoft.com/office/officeart/2005/8/layout/vList2"/>
    <dgm:cxn modelId="{75F3779F-FD18-492A-9DE4-E8E237369375}" type="presParOf" srcId="{0E875DC8-AAFF-4BB8-B1AD-3CDEA7ED0D8F}" destId="{B67358B9-24FA-4460-8427-D467D81E6236}" srcOrd="3" destOrd="0" presId="urn:microsoft.com/office/officeart/2005/8/layout/vList2"/>
    <dgm:cxn modelId="{478658AA-5C06-44B2-B2B8-853239BC57E6}" type="presParOf" srcId="{0E875DC8-AAFF-4BB8-B1AD-3CDEA7ED0D8F}" destId="{7EABA69C-7E05-4EAD-AD83-611C34BCC95B}" srcOrd="4" destOrd="0" presId="urn:microsoft.com/office/officeart/2005/8/layout/vList2"/>
    <dgm:cxn modelId="{31DB57A0-21DD-465D-8EF3-4364E4597566}" type="presParOf" srcId="{0E875DC8-AAFF-4BB8-B1AD-3CDEA7ED0D8F}" destId="{723A58A4-2CEC-4630-9C70-491366E0247A}" srcOrd="5" destOrd="0" presId="urn:microsoft.com/office/officeart/2005/8/layout/vList2"/>
    <dgm:cxn modelId="{4B48A866-C5E8-4FDF-9E3D-A39C6572E70C}" type="presParOf" srcId="{0E875DC8-AAFF-4BB8-B1AD-3CDEA7ED0D8F}" destId="{7DDB8DDE-0DE3-4EFD-A54E-EFE1DC791C42}" srcOrd="6" destOrd="0" presId="urn:microsoft.com/office/officeart/2005/8/layout/vList2"/>
    <dgm:cxn modelId="{B15E7F4A-A98F-4ED1-BBF9-E808373D37B4}" type="presParOf" srcId="{0E875DC8-AAFF-4BB8-B1AD-3CDEA7ED0D8F}" destId="{FEB09555-8AF3-4D50-A1B0-EEFA186EDC08}" srcOrd="7" destOrd="0" presId="urn:microsoft.com/office/officeart/2005/8/layout/vList2"/>
    <dgm:cxn modelId="{27BBE0B7-3BF7-46B6-AD13-8A125B8126CA}" type="presParOf" srcId="{0E875DC8-AAFF-4BB8-B1AD-3CDEA7ED0D8F}" destId="{FDB64F36-2160-4E55-A7BF-82FEB433ECB8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8828D58-2BE2-47B5-944A-6F5178870D57}" type="doc">
      <dgm:prSet loTypeId="urn:microsoft.com/office/officeart/2005/8/layout/vList2" loCatId="list" qsTypeId="urn:microsoft.com/office/officeart/2005/8/quickstyle/simple1" qsCatId="simple" csTypeId="urn:microsoft.com/office/officeart/2005/8/colors/colorful1#1" csCatId="colorful"/>
      <dgm:spPr/>
      <dgm:t>
        <a:bodyPr/>
        <a:lstStyle/>
        <a:p>
          <a:endParaRPr lang="en-US"/>
        </a:p>
      </dgm:t>
    </dgm:pt>
    <dgm:pt modelId="{24B815A4-031B-47FD-8E08-DFA58F7CC910}">
      <dgm:prSet/>
      <dgm:spPr/>
      <dgm:t>
        <a:bodyPr/>
        <a:lstStyle/>
        <a:p>
          <a:r>
            <a:rPr lang="en-US"/>
            <a:t>“Palliative care is often misunderstood as care only for dying patients or hospice care, leading to late referrals and underutilization of supportive care approaches.” </a:t>
          </a:r>
          <a:r>
            <a:rPr lang="en-US" b="1"/>
            <a:t>Mavumba, R. W. (2021)</a:t>
          </a:r>
          <a:endParaRPr lang="en-US"/>
        </a:p>
      </dgm:t>
    </dgm:pt>
    <dgm:pt modelId="{8E566C68-9381-4B52-B74D-5C6BBA4EC786}" type="parTrans" cxnId="{FD5FFB4B-BF8D-4EFE-B888-DCAA83273970}">
      <dgm:prSet/>
      <dgm:spPr/>
      <dgm:t>
        <a:bodyPr/>
        <a:lstStyle/>
        <a:p>
          <a:endParaRPr lang="en-US"/>
        </a:p>
      </dgm:t>
    </dgm:pt>
    <dgm:pt modelId="{886D89BF-0EE4-4326-AE44-641DB724759D}" type="sibTrans" cxnId="{FD5FFB4B-BF8D-4EFE-B888-DCAA83273970}">
      <dgm:prSet/>
      <dgm:spPr/>
      <dgm:t>
        <a:bodyPr/>
        <a:lstStyle/>
        <a:p>
          <a:endParaRPr lang="en-US"/>
        </a:p>
      </dgm:t>
    </dgm:pt>
    <dgm:pt modelId="{F469C088-EFCD-4861-BFFF-B91DDB51584F}">
      <dgm:prSet/>
      <dgm:spPr/>
      <dgm:t>
        <a:bodyPr/>
        <a:lstStyle/>
        <a:p>
          <a:r>
            <a:rPr lang="en-US"/>
            <a:t>800,000 Kenyans need palliative care yearly, rising NCD and chronic disease burden (Cartmell et al., 2023)</a:t>
          </a:r>
        </a:p>
      </dgm:t>
    </dgm:pt>
    <dgm:pt modelId="{E87E87A3-0360-4A38-8768-B2CF6CADFD3E}" type="parTrans" cxnId="{8C4B61DA-EE38-49A9-9448-627F0466FD68}">
      <dgm:prSet/>
      <dgm:spPr/>
      <dgm:t>
        <a:bodyPr/>
        <a:lstStyle/>
        <a:p>
          <a:endParaRPr lang="en-US"/>
        </a:p>
      </dgm:t>
    </dgm:pt>
    <dgm:pt modelId="{492CAB52-ACDD-48C8-A5DD-E78AB980DF81}" type="sibTrans" cxnId="{8C4B61DA-EE38-49A9-9448-627F0466FD68}">
      <dgm:prSet/>
      <dgm:spPr/>
      <dgm:t>
        <a:bodyPr/>
        <a:lstStyle/>
        <a:p>
          <a:endParaRPr lang="en-US"/>
        </a:p>
      </dgm:t>
    </dgm:pt>
    <dgm:pt modelId="{BA083A34-AA87-4720-ADAB-99E092D37F0A}">
      <dgm:prSet/>
      <dgm:spPr/>
      <dgm:t>
        <a:bodyPr/>
        <a:lstStyle/>
        <a:p>
          <a:r>
            <a:rPr lang="en-US"/>
            <a:t>&lt;2% receive it</a:t>
          </a:r>
        </a:p>
      </dgm:t>
    </dgm:pt>
    <dgm:pt modelId="{DD029ED7-D929-4D24-8140-4978DFA545D4}" type="parTrans" cxnId="{7AA7894F-7B10-45B1-AC57-27D9A6EAFE2F}">
      <dgm:prSet/>
      <dgm:spPr/>
      <dgm:t>
        <a:bodyPr/>
        <a:lstStyle/>
        <a:p>
          <a:endParaRPr lang="en-US"/>
        </a:p>
      </dgm:t>
    </dgm:pt>
    <dgm:pt modelId="{AF237669-1EE7-4E96-950F-D55546B26489}" type="sibTrans" cxnId="{7AA7894F-7B10-45B1-AC57-27D9A6EAFE2F}">
      <dgm:prSet/>
      <dgm:spPr/>
      <dgm:t>
        <a:bodyPr/>
        <a:lstStyle/>
        <a:p>
          <a:endParaRPr lang="en-US"/>
        </a:p>
      </dgm:t>
    </dgm:pt>
    <dgm:pt modelId="{2306C8C7-6FDE-4F2B-B183-94AB887753DE}" type="pres">
      <dgm:prSet presAssocID="{38828D58-2BE2-47B5-944A-6F5178870D57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304C4E76-D9C2-4D1F-A466-BDF885439A10}" type="pres">
      <dgm:prSet presAssocID="{24B815A4-031B-47FD-8E08-DFA58F7CC910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47519EF-8835-4411-AB11-81E3EF9981B1}" type="pres">
      <dgm:prSet presAssocID="{886D89BF-0EE4-4326-AE44-641DB724759D}" presName="spacer" presStyleCnt="0"/>
      <dgm:spPr/>
    </dgm:pt>
    <dgm:pt modelId="{0347084F-7C9A-447B-B93C-890F1363F859}" type="pres">
      <dgm:prSet presAssocID="{F469C088-EFCD-4861-BFFF-B91DDB51584F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65ED3F5-AC51-4D9D-9CA4-49DF80DA1708}" type="pres">
      <dgm:prSet presAssocID="{492CAB52-ACDD-48C8-A5DD-E78AB980DF81}" presName="spacer" presStyleCnt="0"/>
      <dgm:spPr/>
    </dgm:pt>
    <dgm:pt modelId="{8C65909C-A5E4-4D60-B8C1-97E9191E8118}" type="pres">
      <dgm:prSet presAssocID="{BA083A34-AA87-4720-ADAB-99E092D37F0A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F04E8BDE-00CB-4703-B476-ACC809E06B73}" type="presOf" srcId="{24B815A4-031B-47FD-8E08-DFA58F7CC910}" destId="{304C4E76-D9C2-4D1F-A466-BDF885439A10}" srcOrd="0" destOrd="0" presId="urn:microsoft.com/office/officeart/2005/8/layout/vList2"/>
    <dgm:cxn modelId="{FD5FFB4B-BF8D-4EFE-B888-DCAA83273970}" srcId="{38828D58-2BE2-47B5-944A-6F5178870D57}" destId="{24B815A4-031B-47FD-8E08-DFA58F7CC910}" srcOrd="0" destOrd="0" parTransId="{8E566C68-9381-4B52-B74D-5C6BBA4EC786}" sibTransId="{886D89BF-0EE4-4326-AE44-641DB724759D}"/>
    <dgm:cxn modelId="{56F44446-59A5-4343-936B-2677DE2D5198}" type="presOf" srcId="{38828D58-2BE2-47B5-944A-6F5178870D57}" destId="{2306C8C7-6FDE-4F2B-B183-94AB887753DE}" srcOrd="0" destOrd="0" presId="urn:microsoft.com/office/officeart/2005/8/layout/vList2"/>
    <dgm:cxn modelId="{C439C05C-F7BD-41B4-9565-C170455164D8}" type="presOf" srcId="{BA083A34-AA87-4720-ADAB-99E092D37F0A}" destId="{8C65909C-A5E4-4D60-B8C1-97E9191E8118}" srcOrd="0" destOrd="0" presId="urn:microsoft.com/office/officeart/2005/8/layout/vList2"/>
    <dgm:cxn modelId="{29D283D8-0DDC-4B78-9892-1A9BE349EA52}" type="presOf" srcId="{F469C088-EFCD-4861-BFFF-B91DDB51584F}" destId="{0347084F-7C9A-447B-B93C-890F1363F859}" srcOrd="0" destOrd="0" presId="urn:microsoft.com/office/officeart/2005/8/layout/vList2"/>
    <dgm:cxn modelId="{8C4B61DA-EE38-49A9-9448-627F0466FD68}" srcId="{38828D58-2BE2-47B5-944A-6F5178870D57}" destId="{F469C088-EFCD-4861-BFFF-B91DDB51584F}" srcOrd="1" destOrd="0" parTransId="{E87E87A3-0360-4A38-8768-B2CF6CADFD3E}" sibTransId="{492CAB52-ACDD-48C8-A5DD-E78AB980DF81}"/>
    <dgm:cxn modelId="{7AA7894F-7B10-45B1-AC57-27D9A6EAFE2F}" srcId="{38828D58-2BE2-47B5-944A-6F5178870D57}" destId="{BA083A34-AA87-4720-ADAB-99E092D37F0A}" srcOrd="2" destOrd="0" parTransId="{DD029ED7-D929-4D24-8140-4978DFA545D4}" sibTransId="{AF237669-1EE7-4E96-950F-D55546B26489}"/>
    <dgm:cxn modelId="{10B06422-C591-41AF-96F0-21D7D5CCC25B}" type="presParOf" srcId="{2306C8C7-6FDE-4F2B-B183-94AB887753DE}" destId="{304C4E76-D9C2-4D1F-A466-BDF885439A10}" srcOrd="0" destOrd="0" presId="urn:microsoft.com/office/officeart/2005/8/layout/vList2"/>
    <dgm:cxn modelId="{80224DB5-A4C6-48EB-AA61-D8AAEA7B94A7}" type="presParOf" srcId="{2306C8C7-6FDE-4F2B-B183-94AB887753DE}" destId="{747519EF-8835-4411-AB11-81E3EF9981B1}" srcOrd="1" destOrd="0" presId="urn:microsoft.com/office/officeart/2005/8/layout/vList2"/>
    <dgm:cxn modelId="{34FAF203-1682-4E85-9D07-70FDE98F33A3}" type="presParOf" srcId="{2306C8C7-6FDE-4F2B-B183-94AB887753DE}" destId="{0347084F-7C9A-447B-B93C-890F1363F859}" srcOrd="2" destOrd="0" presId="urn:microsoft.com/office/officeart/2005/8/layout/vList2"/>
    <dgm:cxn modelId="{55EC6626-FC0D-4BA7-B4CD-79A96FA86CF7}" type="presParOf" srcId="{2306C8C7-6FDE-4F2B-B183-94AB887753DE}" destId="{E65ED3F5-AC51-4D9D-9CA4-49DF80DA1708}" srcOrd="3" destOrd="0" presId="urn:microsoft.com/office/officeart/2005/8/layout/vList2"/>
    <dgm:cxn modelId="{0E52988A-0D3F-43C8-B770-4ED6E9235C4B}" type="presParOf" srcId="{2306C8C7-6FDE-4F2B-B183-94AB887753DE}" destId="{8C65909C-A5E4-4D60-B8C1-97E9191E8118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B7BA11D-D24B-40A4-9D15-B0CDDF3F7AA2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0_3" csCatId="mainScheme" phldr="1"/>
      <dgm:spPr/>
      <dgm:t>
        <a:bodyPr/>
        <a:lstStyle/>
        <a:p>
          <a:endParaRPr lang="en-US"/>
        </a:p>
      </dgm:t>
    </dgm:pt>
    <dgm:pt modelId="{3514860B-705D-467A-ABA8-400D1F5D08DA}">
      <dgm:prSet/>
      <dgm:spPr/>
      <dgm:t>
        <a:bodyPr/>
        <a:lstStyle/>
        <a:p>
          <a:r>
            <a:rPr lang="en-US"/>
            <a:t>Structured approach to identify and care for patients in the last year of life</a:t>
          </a:r>
        </a:p>
      </dgm:t>
    </dgm:pt>
    <dgm:pt modelId="{5ED0F777-876D-4900-8DF0-5ACC0A9D5E81}" type="parTrans" cxnId="{F4A13F98-36EC-4096-A478-3606D96312F8}">
      <dgm:prSet/>
      <dgm:spPr/>
      <dgm:t>
        <a:bodyPr/>
        <a:lstStyle/>
        <a:p>
          <a:endParaRPr lang="en-US"/>
        </a:p>
      </dgm:t>
    </dgm:pt>
    <dgm:pt modelId="{343DBFBA-6005-47B5-90E7-76649B7AFB5B}" type="sibTrans" cxnId="{F4A13F98-36EC-4096-A478-3606D96312F8}">
      <dgm:prSet/>
      <dgm:spPr/>
      <dgm:t>
        <a:bodyPr/>
        <a:lstStyle/>
        <a:p>
          <a:endParaRPr lang="en-US"/>
        </a:p>
      </dgm:t>
    </dgm:pt>
    <dgm:pt modelId="{0C6939DE-422E-49FD-BDC0-ABAA4A67F5F6}">
      <dgm:prSet/>
      <dgm:spPr/>
      <dgm:t>
        <a:bodyPr/>
        <a:lstStyle/>
        <a:p>
          <a:r>
            <a:rPr lang="en-US"/>
            <a:t>Supports generalist clinicians to provide palliative care to end-of-life patients.</a:t>
          </a:r>
        </a:p>
      </dgm:t>
    </dgm:pt>
    <dgm:pt modelId="{2F0D93C6-6FD6-453A-8B97-8923D6649955}" type="parTrans" cxnId="{0BD95337-4114-4385-AD8B-3983A1573DA9}">
      <dgm:prSet/>
      <dgm:spPr/>
      <dgm:t>
        <a:bodyPr/>
        <a:lstStyle/>
        <a:p>
          <a:endParaRPr lang="en-US"/>
        </a:p>
      </dgm:t>
    </dgm:pt>
    <dgm:pt modelId="{989A79F4-C8BF-4775-8C2B-9EDC1154FB55}" type="sibTrans" cxnId="{0BD95337-4114-4385-AD8B-3983A1573DA9}">
      <dgm:prSet/>
      <dgm:spPr/>
      <dgm:t>
        <a:bodyPr/>
        <a:lstStyle/>
        <a:p>
          <a:endParaRPr lang="en-US"/>
        </a:p>
      </dgm:t>
    </dgm:pt>
    <dgm:pt modelId="{9935A662-7AEE-4CA9-9FB3-6CEE9E9E19EA}">
      <dgm:prSet/>
      <dgm:spPr/>
      <dgm:t>
        <a:bodyPr/>
        <a:lstStyle/>
        <a:p>
          <a:r>
            <a:rPr lang="en-US"/>
            <a:t>Has been endorsed by the UK Department of Health and adopted by over 25 percent of care homes in the UK</a:t>
          </a:r>
        </a:p>
      </dgm:t>
    </dgm:pt>
    <dgm:pt modelId="{DC35F204-88B3-4A58-93B9-E9898F95FD11}" type="parTrans" cxnId="{19D763FD-FF5C-4767-BF86-82668671F740}">
      <dgm:prSet/>
      <dgm:spPr/>
      <dgm:t>
        <a:bodyPr/>
        <a:lstStyle/>
        <a:p>
          <a:endParaRPr lang="en-US"/>
        </a:p>
      </dgm:t>
    </dgm:pt>
    <dgm:pt modelId="{BF344C58-0FCB-47F9-ABD7-124A6D7848A6}" type="sibTrans" cxnId="{19D763FD-FF5C-4767-BF86-82668671F740}">
      <dgm:prSet/>
      <dgm:spPr/>
      <dgm:t>
        <a:bodyPr/>
        <a:lstStyle/>
        <a:p>
          <a:endParaRPr lang="en-US"/>
        </a:p>
      </dgm:t>
    </dgm:pt>
    <dgm:pt modelId="{5514F43E-AE51-4809-8C5A-B8D041C63359}" type="pres">
      <dgm:prSet presAssocID="{DB7BA11D-D24B-40A4-9D15-B0CDDF3F7AA2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E3A1ACB2-D3CF-4E4E-9BB9-603E9B79CB84}" type="pres">
      <dgm:prSet presAssocID="{3514860B-705D-467A-ABA8-400D1F5D08DA}" presName="compNode" presStyleCnt="0"/>
      <dgm:spPr/>
    </dgm:pt>
    <dgm:pt modelId="{07820B53-FC14-4548-9B94-C08B31192959}" type="pres">
      <dgm:prSet presAssocID="{3514860B-705D-467A-ABA8-400D1F5D08DA}" presName="bgRect" presStyleLbl="bgShp" presStyleIdx="0" presStyleCnt="3"/>
      <dgm:spPr/>
    </dgm:pt>
    <dgm:pt modelId="{56C5920F-2696-41DF-8498-8506AB79A748}" type="pres">
      <dgm:prSet presAssocID="{3514860B-705D-467A-ABA8-400D1F5D08D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Stethoscope"/>
        </a:ext>
      </dgm:extLst>
    </dgm:pt>
    <dgm:pt modelId="{58012D2A-E914-45C2-88F4-A71BA217D231}" type="pres">
      <dgm:prSet presAssocID="{3514860B-705D-467A-ABA8-400D1F5D08DA}" presName="spaceRect" presStyleCnt="0"/>
      <dgm:spPr/>
    </dgm:pt>
    <dgm:pt modelId="{82FE52CB-85D5-45A7-AB96-6508966A31EA}" type="pres">
      <dgm:prSet presAssocID="{3514860B-705D-467A-ABA8-400D1F5D08DA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AB78C64B-50E7-47DB-B46C-3891EDC26BF1}" type="pres">
      <dgm:prSet presAssocID="{343DBFBA-6005-47B5-90E7-76649B7AFB5B}" presName="sibTrans" presStyleCnt="0"/>
      <dgm:spPr/>
    </dgm:pt>
    <dgm:pt modelId="{F3F4A790-8CE6-4145-BD9C-727F311EEEDC}" type="pres">
      <dgm:prSet presAssocID="{0C6939DE-422E-49FD-BDC0-ABAA4A67F5F6}" presName="compNode" presStyleCnt="0"/>
      <dgm:spPr/>
    </dgm:pt>
    <dgm:pt modelId="{D3B7F83D-09CC-47A7-A0BD-B169B23AF6D4}" type="pres">
      <dgm:prSet presAssocID="{0C6939DE-422E-49FD-BDC0-ABAA4A67F5F6}" presName="bgRect" presStyleLbl="bgShp" presStyleIdx="1" presStyleCnt="3"/>
      <dgm:spPr/>
    </dgm:pt>
    <dgm:pt modelId="{04B654AD-2A0A-4044-B3F1-1949F2874522}" type="pres">
      <dgm:prSet presAssocID="{0C6939DE-422E-49FD-BDC0-ABAA4A67F5F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Hospital"/>
        </a:ext>
      </dgm:extLst>
    </dgm:pt>
    <dgm:pt modelId="{093412AE-CB74-4A66-9B04-92E6DBEC079B}" type="pres">
      <dgm:prSet presAssocID="{0C6939DE-422E-49FD-BDC0-ABAA4A67F5F6}" presName="spaceRect" presStyleCnt="0"/>
      <dgm:spPr/>
    </dgm:pt>
    <dgm:pt modelId="{F89DF781-0382-4DB5-B274-E42B20C2580A}" type="pres">
      <dgm:prSet presAssocID="{0C6939DE-422E-49FD-BDC0-ABAA4A67F5F6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384CB6DB-C572-463E-8A52-C131F285FA79}" type="pres">
      <dgm:prSet presAssocID="{989A79F4-C8BF-4775-8C2B-9EDC1154FB55}" presName="sibTrans" presStyleCnt="0"/>
      <dgm:spPr/>
    </dgm:pt>
    <dgm:pt modelId="{177441A3-078E-4BE0-A04C-31C8F5E3AFE2}" type="pres">
      <dgm:prSet presAssocID="{9935A662-7AEE-4CA9-9FB3-6CEE9E9E19EA}" presName="compNode" presStyleCnt="0"/>
      <dgm:spPr/>
    </dgm:pt>
    <dgm:pt modelId="{A6941B12-F13F-404C-BCC4-78CBB6298EAD}" type="pres">
      <dgm:prSet presAssocID="{9935A662-7AEE-4CA9-9FB3-6CEE9E9E19EA}" presName="bgRect" presStyleLbl="bgShp" presStyleIdx="2" presStyleCnt="3"/>
      <dgm:spPr/>
    </dgm:pt>
    <dgm:pt modelId="{F5A4CEC8-9F8E-47C4-80D3-857799BB0C74}" type="pres">
      <dgm:prSet presAssocID="{9935A662-7AEE-4CA9-9FB3-6CEE9E9E19E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xmlns="" id="0" name="" descr="Doctor"/>
        </a:ext>
      </dgm:extLst>
    </dgm:pt>
    <dgm:pt modelId="{417D4B1C-9482-4BC8-90F7-0F4717D0966C}" type="pres">
      <dgm:prSet presAssocID="{9935A662-7AEE-4CA9-9FB3-6CEE9E9E19EA}" presName="spaceRect" presStyleCnt="0"/>
      <dgm:spPr/>
    </dgm:pt>
    <dgm:pt modelId="{CF659556-4933-43F5-B7EE-0D604EB9B476}" type="pres">
      <dgm:prSet presAssocID="{9935A662-7AEE-4CA9-9FB3-6CEE9E9E19EA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0BD95337-4114-4385-AD8B-3983A1573DA9}" srcId="{DB7BA11D-D24B-40A4-9D15-B0CDDF3F7AA2}" destId="{0C6939DE-422E-49FD-BDC0-ABAA4A67F5F6}" srcOrd="1" destOrd="0" parTransId="{2F0D93C6-6FD6-453A-8B97-8923D6649955}" sibTransId="{989A79F4-C8BF-4775-8C2B-9EDC1154FB55}"/>
    <dgm:cxn modelId="{B1D3D37C-7CCE-4F01-BBB0-285311FBFA85}" type="presOf" srcId="{DB7BA11D-D24B-40A4-9D15-B0CDDF3F7AA2}" destId="{5514F43E-AE51-4809-8C5A-B8D041C63359}" srcOrd="0" destOrd="0" presId="urn:microsoft.com/office/officeart/2018/2/layout/IconVerticalSolidList"/>
    <dgm:cxn modelId="{ED71CEF6-9F8B-464E-BA43-BA3F8CBA018E}" type="presOf" srcId="{3514860B-705D-467A-ABA8-400D1F5D08DA}" destId="{82FE52CB-85D5-45A7-AB96-6508966A31EA}" srcOrd="0" destOrd="0" presId="urn:microsoft.com/office/officeart/2018/2/layout/IconVerticalSolidList"/>
    <dgm:cxn modelId="{00FF3E89-0B82-416F-97AA-5EF7338812B4}" type="presOf" srcId="{0C6939DE-422E-49FD-BDC0-ABAA4A67F5F6}" destId="{F89DF781-0382-4DB5-B274-E42B20C2580A}" srcOrd="0" destOrd="0" presId="urn:microsoft.com/office/officeart/2018/2/layout/IconVerticalSolidList"/>
    <dgm:cxn modelId="{19D763FD-FF5C-4767-BF86-82668671F740}" srcId="{DB7BA11D-D24B-40A4-9D15-B0CDDF3F7AA2}" destId="{9935A662-7AEE-4CA9-9FB3-6CEE9E9E19EA}" srcOrd="2" destOrd="0" parTransId="{DC35F204-88B3-4A58-93B9-E9898F95FD11}" sibTransId="{BF344C58-0FCB-47F9-ABD7-124A6D7848A6}"/>
    <dgm:cxn modelId="{03011739-51A6-413A-BD9D-1C7CBD81B573}" type="presOf" srcId="{9935A662-7AEE-4CA9-9FB3-6CEE9E9E19EA}" destId="{CF659556-4933-43F5-B7EE-0D604EB9B476}" srcOrd="0" destOrd="0" presId="urn:microsoft.com/office/officeart/2018/2/layout/IconVerticalSolidList"/>
    <dgm:cxn modelId="{F4A13F98-36EC-4096-A478-3606D96312F8}" srcId="{DB7BA11D-D24B-40A4-9D15-B0CDDF3F7AA2}" destId="{3514860B-705D-467A-ABA8-400D1F5D08DA}" srcOrd="0" destOrd="0" parTransId="{5ED0F777-876D-4900-8DF0-5ACC0A9D5E81}" sibTransId="{343DBFBA-6005-47B5-90E7-76649B7AFB5B}"/>
    <dgm:cxn modelId="{82E204CC-8A67-43D9-9741-3784FB141164}" type="presParOf" srcId="{5514F43E-AE51-4809-8C5A-B8D041C63359}" destId="{E3A1ACB2-D3CF-4E4E-9BB9-603E9B79CB84}" srcOrd="0" destOrd="0" presId="urn:microsoft.com/office/officeart/2018/2/layout/IconVerticalSolidList"/>
    <dgm:cxn modelId="{E91F19B1-0BDA-4172-B243-E23DB3767F3B}" type="presParOf" srcId="{E3A1ACB2-D3CF-4E4E-9BB9-603E9B79CB84}" destId="{07820B53-FC14-4548-9B94-C08B31192959}" srcOrd="0" destOrd="0" presId="urn:microsoft.com/office/officeart/2018/2/layout/IconVerticalSolidList"/>
    <dgm:cxn modelId="{4C8C676A-D310-4181-A2FC-068BF3705A1D}" type="presParOf" srcId="{E3A1ACB2-D3CF-4E4E-9BB9-603E9B79CB84}" destId="{56C5920F-2696-41DF-8498-8506AB79A748}" srcOrd="1" destOrd="0" presId="urn:microsoft.com/office/officeart/2018/2/layout/IconVerticalSolidList"/>
    <dgm:cxn modelId="{8083DCFF-0299-48DD-A405-C1509EC40CFE}" type="presParOf" srcId="{E3A1ACB2-D3CF-4E4E-9BB9-603E9B79CB84}" destId="{58012D2A-E914-45C2-88F4-A71BA217D231}" srcOrd="2" destOrd="0" presId="urn:microsoft.com/office/officeart/2018/2/layout/IconVerticalSolidList"/>
    <dgm:cxn modelId="{95B9142F-BC28-45F7-8A3B-364CCD7B1060}" type="presParOf" srcId="{E3A1ACB2-D3CF-4E4E-9BB9-603E9B79CB84}" destId="{82FE52CB-85D5-45A7-AB96-6508966A31EA}" srcOrd="3" destOrd="0" presId="urn:microsoft.com/office/officeart/2018/2/layout/IconVerticalSolidList"/>
    <dgm:cxn modelId="{D3FC8B13-BBF6-4273-B93E-DE7067C831BB}" type="presParOf" srcId="{5514F43E-AE51-4809-8C5A-B8D041C63359}" destId="{AB78C64B-50E7-47DB-B46C-3891EDC26BF1}" srcOrd="1" destOrd="0" presId="urn:microsoft.com/office/officeart/2018/2/layout/IconVerticalSolidList"/>
    <dgm:cxn modelId="{5B01C6C1-8E62-4AFF-8323-50A88FEC076C}" type="presParOf" srcId="{5514F43E-AE51-4809-8C5A-B8D041C63359}" destId="{F3F4A790-8CE6-4145-BD9C-727F311EEEDC}" srcOrd="2" destOrd="0" presId="urn:microsoft.com/office/officeart/2018/2/layout/IconVerticalSolidList"/>
    <dgm:cxn modelId="{0E46E8AB-A12C-4962-B1F2-7F23ADF09F22}" type="presParOf" srcId="{F3F4A790-8CE6-4145-BD9C-727F311EEEDC}" destId="{D3B7F83D-09CC-47A7-A0BD-B169B23AF6D4}" srcOrd="0" destOrd="0" presId="urn:microsoft.com/office/officeart/2018/2/layout/IconVerticalSolidList"/>
    <dgm:cxn modelId="{0CB469F1-C1EA-46AF-84E0-C25A41A9BD59}" type="presParOf" srcId="{F3F4A790-8CE6-4145-BD9C-727F311EEEDC}" destId="{04B654AD-2A0A-4044-B3F1-1949F2874522}" srcOrd="1" destOrd="0" presId="urn:microsoft.com/office/officeart/2018/2/layout/IconVerticalSolidList"/>
    <dgm:cxn modelId="{ACC387C3-86A9-42E2-B261-09046C073F84}" type="presParOf" srcId="{F3F4A790-8CE6-4145-BD9C-727F311EEEDC}" destId="{093412AE-CB74-4A66-9B04-92E6DBEC079B}" srcOrd="2" destOrd="0" presId="urn:microsoft.com/office/officeart/2018/2/layout/IconVerticalSolidList"/>
    <dgm:cxn modelId="{67B97F95-8EDA-4B3B-8559-9AF9034A65BC}" type="presParOf" srcId="{F3F4A790-8CE6-4145-BD9C-727F311EEEDC}" destId="{F89DF781-0382-4DB5-B274-E42B20C2580A}" srcOrd="3" destOrd="0" presId="urn:microsoft.com/office/officeart/2018/2/layout/IconVerticalSolidList"/>
    <dgm:cxn modelId="{63A0DACA-5BD8-4764-9B06-1452C0C1FFCD}" type="presParOf" srcId="{5514F43E-AE51-4809-8C5A-B8D041C63359}" destId="{384CB6DB-C572-463E-8A52-C131F285FA79}" srcOrd="3" destOrd="0" presId="urn:microsoft.com/office/officeart/2018/2/layout/IconVerticalSolidList"/>
    <dgm:cxn modelId="{D4132B20-FE9A-43AF-B4EE-0EEDC819E417}" type="presParOf" srcId="{5514F43E-AE51-4809-8C5A-B8D041C63359}" destId="{177441A3-078E-4BE0-A04C-31C8F5E3AFE2}" srcOrd="4" destOrd="0" presId="urn:microsoft.com/office/officeart/2018/2/layout/IconVerticalSolidList"/>
    <dgm:cxn modelId="{9B29446F-EB96-4B77-A388-17963D7511CA}" type="presParOf" srcId="{177441A3-078E-4BE0-A04C-31C8F5E3AFE2}" destId="{A6941B12-F13F-404C-BCC4-78CBB6298EAD}" srcOrd="0" destOrd="0" presId="urn:microsoft.com/office/officeart/2018/2/layout/IconVerticalSolidList"/>
    <dgm:cxn modelId="{2BDFCF4F-34FD-40DE-A7BC-B7A39409A2EB}" type="presParOf" srcId="{177441A3-078E-4BE0-A04C-31C8F5E3AFE2}" destId="{F5A4CEC8-9F8E-47C4-80D3-857799BB0C74}" srcOrd="1" destOrd="0" presId="urn:microsoft.com/office/officeart/2018/2/layout/IconVerticalSolidList"/>
    <dgm:cxn modelId="{4DCFF6A9-057F-4EE3-BED5-858016BCA896}" type="presParOf" srcId="{177441A3-078E-4BE0-A04C-31C8F5E3AFE2}" destId="{417D4B1C-9482-4BC8-90F7-0F4717D0966C}" srcOrd="2" destOrd="0" presId="urn:microsoft.com/office/officeart/2018/2/layout/IconVerticalSolidList"/>
    <dgm:cxn modelId="{32A3D80D-E062-456C-B1B2-6C7E575C1082}" type="presParOf" srcId="{177441A3-078E-4BE0-A04C-31C8F5E3AFE2}" destId="{CF659556-4933-43F5-B7EE-0D604EB9B47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47394DA-D978-4E9B-84AE-62563635150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DD6386-DB90-4480-8D94-7D79C7217BD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What?- Train Generalist staff to identify end-of-life patients.</a:t>
          </a:r>
        </a:p>
      </dgm:t>
    </dgm:pt>
    <dgm:pt modelId="{C31E5526-A987-4222-B72C-24EB030E0AAE}" type="parTrans" cxnId="{81F09511-2789-4371-80F7-313169D55FF5}">
      <dgm:prSet/>
      <dgm:spPr/>
      <dgm:t>
        <a:bodyPr/>
        <a:lstStyle/>
        <a:p>
          <a:endParaRPr lang="en-US"/>
        </a:p>
      </dgm:t>
    </dgm:pt>
    <dgm:pt modelId="{B4D78C57-6022-47BF-8B26-74628EDF9DD1}" type="sibTrans" cxnId="{81F09511-2789-4371-80F7-313169D55FF5}">
      <dgm:prSet/>
      <dgm:spPr/>
      <dgm:t>
        <a:bodyPr/>
        <a:lstStyle/>
        <a:p>
          <a:endParaRPr lang="en-US"/>
        </a:p>
      </dgm:t>
    </dgm:pt>
    <dgm:pt modelId="{977E05E0-4D90-4FFB-A62E-F2D5C7F85F66}">
      <dgm:prSet/>
      <dgm:spPr/>
      <dgm:t>
        <a:bodyPr/>
        <a:lstStyle/>
        <a:p>
          <a:pPr>
            <a:lnSpc>
              <a:spcPct val="100000"/>
            </a:lnSpc>
          </a:pPr>
          <a:r>
            <a:rPr lang="en-US"/>
            <a:t>So What?- To ensure all patients in the Medical Wards are appropriately coded based on their disease trajectory</a:t>
          </a:r>
        </a:p>
      </dgm:t>
    </dgm:pt>
    <dgm:pt modelId="{C5E3458B-E11B-40AF-80FC-D295E54600E3}" type="parTrans" cxnId="{7550CF2F-0BFC-48D6-B446-2B792C554143}">
      <dgm:prSet/>
      <dgm:spPr/>
      <dgm:t>
        <a:bodyPr/>
        <a:lstStyle/>
        <a:p>
          <a:endParaRPr lang="en-US"/>
        </a:p>
      </dgm:t>
    </dgm:pt>
    <dgm:pt modelId="{876CA32C-BE87-48AE-87D3-EF337B957BC6}" type="sibTrans" cxnId="{7550CF2F-0BFC-48D6-B446-2B792C554143}">
      <dgm:prSet/>
      <dgm:spPr/>
      <dgm:t>
        <a:bodyPr/>
        <a:lstStyle/>
        <a:p>
          <a:endParaRPr lang="en-US"/>
        </a:p>
      </dgm:t>
    </dgm:pt>
    <dgm:pt modelId="{0F5F05AE-A873-473A-B3E7-E9D59C780133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Now What? – To ensure all patients at the end of life, “GOLD PATIENTS” are identified and offered proactive end-of-life care to make their experience as humane as possible.</a:t>
          </a:r>
        </a:p>
      </dgm:t>
    </dgm:pt>
    <dgm:pt modelId="{F95DFBFE-FF8C-4EB8-BCF6-55A3D1E61DBF}" type="parTrans" cxnId="{8593E2D9-F3E6-4609-912C-2A8364265750}">
      <dgm:prSet/>
      <dgm:spPr/>
      <dgm:t>
        <a:bodyPr/>
        <a:lstStyle/>
        <a:p>
          <a:endParaRPr lang="en-US"/>
        </a:p>
      </dgm:t>
    </dgm:pt>
    <dgm:pt modelId="{6BA04A04-D9D0-4226-A9C1-7065F1E658D0}" type="sibTrans" cxnId="{8593E2D9-F3E6-4609-912C-2A8364265750}">
      <dgm:prSet/>
      <dgm:spPr/>
      <dgm:t>
        <a:bodyPr/>
        <a:lstStyle/>
        <a:p>
          <a:endParaRPr lang="en-US"/>
        </a:p>
      </dgm:t>
    </dgm:pt>
    <dgm:pt modelId="{2630FBBB-EFA9-4A3E-BA1D-E26AA4A27700}" type="pres">
      <dgm:prSet presAssocID="{347394DA-D978-4E9B-84AE-625636351502}" presName="root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E916755-ED87-4F41-9569-3B71D0463090}" type="pres">
      <dgm:prSet presAssocID="{6BDD6386-DB90-4480-8D94-7D79C7217BD0}" presName="compNode" presStyleCnt="0"/>
      <dgm:spPr/>
    </dgm:pt>
    <dgm:pt modelId="{A64EA034-2CD9-40FE-8323-F016E7B0C680}" type="pres">
      <dgm:prSet presAssocID="{6BDD6386-DB90-4480-8D94-7D79C7217BD0}" presName="bgRect" presStyleLbl="bgShp" presStyleIdx="0" presStyleCnt="3"/>
      <dgm:spPr/>
    </dgm:pt>
    <dgm:pt modelId="{15AC0B11-D292-4430-A46D-961C8F028FAC}" type="pres">
      <dgm:prSet presAssocID="{6BDD6386-DB90-4480-8D94-7D79C7217BD0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Train"/>
        </a:ext>
      </dgm:extLst>
    </dgm:pt>
    <dgm:pt modelId="{F94BBC6F-A939-401C-8765-E6E7644AAAB4}" type="pres">
      <dgm:prSet presAssocID="{6BDD6386-DB90-4480-8D94-7D79C7217BD0}" presName="spaceRect" presStyleCnt="0"/>
      <dgm:spPr/>
    </dgm:pt>
    <dgm:pt modelId="{30AB8DF8-7D40-4B6B-B74E-4E43835DAE3B}" type="pres">
      <dgm:prSet presAssocID="{6BDD6386-DB90-4480-8D94-7D79C7217BD0}" presName="parTx" presStyleLbl="revTx" presStyleIdx="0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F5486FD2-DF8D-485A-8CDC-F7D9D36E754B}" type="pres">
      <dgm:prSet presAssocID="{B4D78C57-6022-47BF-8B26-74628EDF9DD1}" presName="sibTrans" presStyleCnt="0"/>
      <dgm:spPr/>
    </dgm:pt>
    <dgm:pt modelId="{1EAAE26C-4A8E-493C-AABD-88D2481FF5A1}" type="pres">
      <dgm:prSet presAssocID="{977E05E0-4D90-4FFB-A62E-F2D5C7F85F66}" presName="compNode" presStyleCnt="0"/>
      <dgm:spPr/>
    </dgm:pt>
    <dgm:pt modelId="{0A7AAA89-527A-43A1-AD08-A0F06B70F7D5}" type="pres">
      <dgm:prSet presAssocID="{977E05E0-4D90-4FFB-A62E-F2D5C7F85F66}" presName="bgRect" presStyleLbl="bgShp" presStyleIdx="1" presStyleCnt="3"/>
      <dgm:spPr/>
    </dgm:pt>
    <dgm:pt modelId="{227311AA-9169-4A18-8795-AB9476CF37A7}" type="pres">
      <dgm:prSet presAssocID="{977E05E0-4D90-4FFB-A62E-F2D5C7F85F66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Hospital"/>
        </a:ext>
      </dgm:extLst>
    </dgm:pt>
    <dgm:pt modelId="{8C79CD06-9397-4E5B-BF0C-00F9BE912B4D}" type="pres">
      <dgm:prSet presAssocID="{977E05E0-4D90-4FFB-A62E-F2D5C7F85F66}" presName="spaceRect" presStyleCnt="0"/>
      <dgm:spPr/>
    </dgm:pt>
    <dgm:pt modelId="{FEA88EA0-7A51-4EC9-BAD4-64BDCDE67CED}" type="pres">
      <dgm:prSet presAssocID="{977E05E0-4D90-4FFB-A62E-F2D5C7F85F66}" presName="parTx" presStyleLbl="revTx" presStyleIdx="1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  <dgm:pt modelId="{B8494BE8-A8A5-4DB9-9F56-A9B8FAE0C3D9}" type="pres">
      <dgm:prSet presAssocID="{876CA32C-BE87-48AE-87D3-EF337B957BC6}" presName="sibTrans" presStyleCnt="0"/>
      <dgm:spPr/>
    </dgm:pt>
    <dgm:pt modelId="{890B8E18-4AEB-4D4A-A25A-C895A9C99A0A}" type="pres">
      <dgm:prSet presAssocID="{0F5F05AE-A873-473A-B3E7-E9D59C780133}" presName="compNode" presStyleCnt="0"/>
      <dgm:spPr/>
    </dgm:pt>
    <dgm:pt modelId="{B0DB6256-B0C2-456F-9069-0C6D7889C2F6}" type="pres">
      <dgm:prSet presAssocID="{0F5F05AE-A873-473A-B3E7-E9D59C780133}" presName="bgRect" presStyleLbl="bgShp" presStyleIdx="2" presStyleCnt="3"/>
      <dgm:spPr/>
    </dgm:pt>
    <dgm:pt modelId="{E76B83D2-69F5-4D4C-B1B7-2751527B522E}" type="pres">
      <dgm:prSet presAssocID="{0F5F05AE-A873-473A-B3E7-E9D59C78013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xmlns="" id="0" name="" descr="Pot of Gold"/>
        </a:ext>
      </dgm:extLst>
    </dgm:pt>
    <dgm:pt modelId="{999194BD-9098-40CF-A41A-D5B37E29316F}" type="pres">
      <dgm:prSet presAssocID="{0F5F05AE-A873-473A-B3E7-E9D59C780133}" presName="spaceRect" presStyleCnt="0"/>
      <dgm:spPr/>
    </dgm:pt>
    <dgm:pt modelId="{E8E19272-D75E-497A-8AFB-F80E71632C03}" type="pres">
      <dgm:prSet presAssocID="{0F5F05AE-A873-473A-B3E7-E9D59C780133}" presName="parTx" presStyleLbl="revTx" presStyleIdx="2" presStyleCnt="3">
        <dgm:presLayoutVars>
          <dgm:chMax val="0"/>
          <dgm:chPref val="0"/>
        </dgm:presLayoutVars>
      </dgm:prSet>
      <dgm:spPr/>
      <dgm:t>
        <a:bodyPr/>
        <a:lstStyle/>
        <a:p>
          <a:endParaRPr lang="en-GB"/>
        </a:p>
      </dgm:t>
    </dgm:pt>
  </dgm:ptLst>
  <dgm:cxnLst>
    <dgm:cxn modelId="{7B6A8ECB-42AA-4670-AF34-91B7861A9023}" type="presOf" srcId="{0F5F05AE-A873-473A-B3E7-E9D59C780133}" destId="{E8E19272-D75E-497A-8AFB-F80E71632C03}" srcOrd="0" destOrd="0" presId="urn:microsoft.com/office/officeart/2018/2/layout/IconVerticalSolidList"/>
    <dgm:cxn modelId="{51F669A2-5BAF-46FB-9377-0DBABBD436DF}" type="presOf" srcId="{977E05E0-4D90-4FFB-A62E-F2D5C7F85F66}" destId="{FEA88EA0-7A51-4EC9-BAD4-64BDCDE67CED}" srcOrd="0" destOrd="0" presId="urn:microsoft.com/office/officeart/2018/2/layout/IconVerticalSolidList"/>
    <dgm:cxn modelId="{7550CF2F-0BFC-48D6-B446-2B792C554143}" srcId="{347394DA-D978-4E9B-84AE-625636351502}" destId="{977E05E0-4D90-4FFB-A62E-F2D5C7F85F66}" srcOrd="1" destOrd="0" parTransId="{C5E3458B-E11B-40AF-80FC-D295E54600E3}" sibTransId="{876CA32C-BE87-48AE-87D3-EF337B957BC6}"/>
    <dgm:cxn modelId="{81F09511-2789-4371-80F7-313169D55FF5}" srcId="{347394DA-D978-4E9B-84AE-625636351502}" destId="{6BDD6386-DB90-4480-8D94-7D79C7217BD0}" srcOrd="0" destOrd="0" parTransId="{C31E5526-A987-4222-B72C-24EB030E0AAE}" sibTransId="{B4D78C57-6022-47BF-8B26-74628EDF9DD1}"/>
    <dgm:cxn modelId="{3AFBF246-C506-485B-B2B3-5AF3798D2E6C}" type="presOf" srcId="{6BDD6386-DB90-4480-8D94-7D79C7217BD0}" destId="{30AB8DF8-7D40-4B6B-B74E-4E43835DAE3B}" srcOrd="0" destOrd="0" presId="urn:microsoft.com/office/officeart/2018/2/layout/IconVerticalSolidList"/>
    <dgm:cxn modelId="{4AC0FFDB-FDE6-47B8-BE33-AFDF7E4756F4}" type="presOf" srcId="{347394DA-D978-4E9B-84AE-625636351502}" destId="{2630FBBB-EFA9-4A3E-BA1D-E26AA4A27700}" srcOrd="0" destOrd="0" presId="urn:microsoft.com/office/officeart/2018/2/layout/IconVerticalSolidList"/>
    <dgm:cxn modelId="{8593E2D9-F3E6-4609-912C-2A8364265750}" srcId="{347394DA-D978-4E9B-84AE-625636351502}" destId="{0F5F05AE-A873-473A-B3E7-E9D59C780133}" srcOrd="2" destOrd="0" parTransId="{F95DFBFE-FF8C-4EB8-BCF6-55A3D1E61DBF}" sibTransId="{6BA04A04-D9D0-4226-A9C1-7065F1E658D0}"/>
    <dgm:cxn modelId="{E747DEE8-B985-4138-B4D9-B158759BBA8E}" type="presParOf" srcId="{2630FBBB-EFA9-4A3E-BA1D-E26AA4A27700}" destId="{7E916755-ED87-4F41-9569-3B71D0463090}" srcOrd="0" destOrd="0" presId="urn:microsoft.com/office/officeart/2018/2/layout/IconVerticalSolidList"/>
    <dgm:cxn modelId="{A347A235-5CF1-4A86-B5CB-7034580A2BA6}" type="presParOf" srcId="{7E916755-ED87-4F41-9569-3B71D0463090}" destId="{A64EA034-2CD9-40FE-8323-F016E7B0C680}" srcOrd="0" destOrd="0" presId="urn:microsoft.com/office/officeart/2018/2/layout/IconVerticalSolidList"/>
    <dgm:cxn modelId="{E3C85E71-1E71-4BA1-B739-C4797E998D32}" type="presParOf" srcId="{7E916755-ED87-4F41-9569-3B71D0463090}" destId="{15AC0B11-D292-4430-A46D-961C8F028FAC}" srcOrd="1" destOrd="0" presId="urn:microsoft.com/office/officeart/2018/2/layout/IconVerticalSolidList"/>
    <dgm:cxn modelId="{C63DDF21-BE1F-4BD3-9794-CD078FEAA937}" type="presParOf" srcId="{7E916755-ED87-4F41-9569-3B71D0463090}" destId="{F94BBC6F-A939-401C-8765-E6E7644AAAB4}" srcOrd="2" destOrd="0" presId="urn:microsoft.com/office/officeart/2018/2/layout/IconVerticalSolidList"/>
    <dgm:cxn modelId="{E1992D23-7871-4CD3-B45D-2153ACB765C9}" type="presParOf" srcId="{7E916755-ED87-4F41-9569-3B71D0463090}" destId="{30AB8DF8-7D40-4B6B-B74E-4E43835DAE3B}" srcOrd="3" destOrd="0" presId="urn:microsoft.com/office/officeart/2018/2/layout/IconVerticalSolidList"/>
    <dgm:cxn modelId="{0B410265-0C7F-481F-8FE7-CB5370C1F9DC}" type="presParOf" srcId="{2630FBBB-EFA9-4A3E-BA1D-E26AA4A27700}" destId="{F5486FD2-DF8D-485A-8CDC-F7D9D36E754B}" srcOrd="1" destOrd="0" presId="urn:microsoft.com/office/officeart/2018/2/layout/IconVerticalSolidList"/>
    <dgm:cxn modelId="{F8225460-DFD7-430A-991A-FECBC7F7BD57}" type="presParOf" srcId="{2630FBBB-EFA9-4A3E-BA1D-E26AA4A27700}" destId="{1EAAE26C-4A8E-493C-AABD-88D2481FF5A1}" srcOrd="2" destOrd="0" presId="urn:microsoft.com/office/officeart/2018/2/layout/IconVerticalSolidList"/>
    <dgm:cxn modelId="{E9E84511-42C1-494E-9B69-1BE674AF4ABD}" type="presParOf" srcId="{1EAAE26C-4A8E-493C-AABD-88D2481FF5A1}" destId="{0A7AAA89-527A-43A1-AD08-A0F06B70F7D5}" srcOrd="0" destOrd="0" presId="urn:microsoft.com/office/officeart/2018/2/layout/IconVerticalSolidList"/>
    <dgm:cxn modelId="{111295F4-62B5-4ED7-AC0D-D494F8EC8D82}" type="presParOf" srcId="{1EAAE26C-4A8E-493C-AABD-88D2481FF5A1}" destId="{227311AA-9169-4A18-8795-AB9476CF37A7}" srcOrd="1" destOrd="0" presId="urn:microsoft.com/office/officeart/2018/2/layout/IconVerticalSolidList"/>
    <dgm:cxn modelId="{1748721B-693A-4D87-89CF-7C12C2331597}" type="presParOf" srcId="{1EAAE26C-4A8E-493C-AABD-88D2481FF5A1}" destId="{8C79CD06-9397-4E5B-BF0C-00F9BE912B4D}" srcOrd="2" destOrd="0" presId="urn:microsoft.com/office/officeart/2018/2/layout/IconVerticalSolidList"/>
    <dgm:cxn modelId="{7D856617-B8D5-4D0A-A20B-D2C3C8BC3304}" type="presParOf" srcId="{1EAAE26C-4A8E-493C-AABD-88D2481FF5A1}" destId="{FEA88EA0-7A51-4EC9-BAD4-64BDCDE67CED}" srcOrd="3" destOrd="0" presId="urn:microsoft.com/office/officeart/2018/2/layout/IconVerticalSolidList"/>
    <dgm:cxn modelId="{CA8FCCC0-FF2B-4B4D-878E-F70CE2CF7753}" type="presParOf" srcId="{2630FBBB-EFA9-4A3E-BA1D-E26AA4A27700}" destId="{B8494BE8-A8A5-4DB9-9F56-A9B8FAE0C3D9}" srcOrd="3" destOrd="0" presId="urn:microsoft.com/office/officeart/2018/2/layout/IconVerticalSolidList"/>
    <dgm:cxn modelId="{51EEC7B2-02DE-44EE-8F5D-0806A78AB0FE}" type="presParOf" srcId="{2630FBBB-EFA9-4A3E-BA1D-E26AA4A27700}" destId="{890B8E18-4AEB-4D4A-A25A-C895A9C99A0A}" srcOrd="4" destOrd="0" presId="urn:microsoft.com/office/officeart/2018/2/layout/IconVerticalSolidList"/>
    <dgm:cxn modelId="{A665345D-3C19-47C0-89B5-E7EFC4F954DD}" type="presParOf" srcId="{890B8E18-4AEB-4D4A-A25A-C895A9C99A0A}" destId="{B0DB6256-B0C2-456F-9069-0C6D7889C2F6}" srcOrd="0" destOrd="0" presId="urn:microsoft.com/office/officeart/2018/2/layout/IconVerticalSolidList"/>
    <dgm:cxn modelId="{05FC813B-F68A-4E63-9F91-57C63EBDD2FB}" type="presParOf" srcId="{890B8E18-4AEB-4D4A-A25A-C895A9C99A0A}" destId="{E76B83D2-69F5-4D4C-B1B7-2751527B522E}" srcOrd="1" destOrd="0" presId="urn:microsoft.com/office/officeart/2018/2/layout/IconVerticalSolidList"/>
    <dgm:cxn modelId="{8108448F-D456-4123-87AF-D3FBCE5F0555}" type="presParOf" srcId="{890B8E18-4AEB-4D4A-A25A-C895A9C99A0A}" destId="{999194BD-9098-40CF-A41A-D5B37E29316F}" srcOrd="2" destOrd="0" presId="urn:microsoft.com/office/officeart/2018/2/layout/IconVerticalSolidList"/>
    <dgm:cxn modelId="{21EDAF9E-F49F-4643-AC09-242F69C435C5}" type="presParOf" srcId="{890B8E18-4AEB-4D4A-A25A-C895A9C99A0A}" destId="{E8E19272-D75E-497A-8AFB-F80E71632C0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07C24368-C87D-435A-B28D-F8961F78F72E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2965E9C0-E28B-4081-8860-95886F76D8F1}">
      <dgm:prSet/>
      <dgm:spPr/>
      <dgm:t>
        <a:bodyPr/>
        <a:lstStyle/>
        <a:p>
          <a:r>
            <a:rPr lang="en-US"/>
            <a:t>56-year-old with metastatic prostate cancer</a:t>
          </a:r>
        </a:p>
      </dgm:t>
    </dgm:pt>
    <dgm:pt modelId="{228DF903-E734-41FB-BED1-06A488F0893D}" type="parTrans" cxnId="{546299C3-83E1-4A9B-B4F1-2A14CDB68788}">
      <dgm:prSet/>
      <dgm:spPr/>
      <dgm:t>
        <a:bodyPr/>
        <a:lstStyle/>
        <a:p>
          <a:endParaRPr lang="en-US"/>
        </a:p>
      </dgm:t>
    </dgm:pt>
    <dgm:pt modelId="{3E0D271E-6B7A-4847-999F-A61038352905}" type="sibTrans" cxnId="{546299C3-83E1-4A9B-B4F1-2A14CDB68788}">
      <dgm:prSet/>
      <dgm:spPr/>
      <dgm:t>
        <a:bodyPr/>
        <a:lstStyle/>
        <a:p>
          <a:endParaRPr lang="en-US"/>
        </a:p>
      </dgm:t>
    </dgm:pt>
    <dgm:pt modelId="{8BD0E8E7-66F0-4CBE-96DF-2646D98DFAA4}">
      <dgm:prSet/>
      <dgm:spPr/>
      <dgm:t>
        <a:bodyPr/>
        <a:lstStyle/>
        <a:p>
          <a:r>
            <a:rPr lang="en-US"/>
            <a:t>Quadriplegic, incontinent, bed-bound</a:t>
          </a:r>
        </a:p>
      </dgm:t>
    </dgm:pt>
    <dgm:pt modelId="{13D6E0F3-B0BF-43AB-95B5-CCB6799255B6}" type="parTrans" cxnId="{44D11E63-DD1F-468D-8FFC-FC81B5E9CC20}">
      <dgm:prSet/>
      <dgm:spPr/>
      <dgm:t>
        <a:bodyPr/>
        <a:lstStyle/>
        <a:p>
          <a:endParaRPr lang="en-US"/>
        </a:p>
      </dgm:t>
    </dgm:pt>
    <dgm:pt modelId="{B596271F-B0AA-4C55-8342-51357A9AF33B}" type="sibTrans" cxnId="{44D11E63-DD1F-468D-8FFC-FC81B5E9CC20}">
      <dgm:prSet/>
      <dgm:spPr/>
      <dgm:t>
        <a:bodyPr/>
        <a:lstStyle/>
        <a:p>
          <a:endParaRPr lang="en-US"/>
        </a:p>
      </dgm:t>
    </dgm:pt>
    <dgm:pt modelId="{1A3089F4-9CD2-4D46-8FEC-DA51D1BB66D0}">
      <dgm:prSet/>
      <dgm:spPr/>
      <dgm:t>
        <a:bodyPr/>
        <a:lstStyle/>
        <a:p>
          <a:r>
            <a:rPr lang="en-US"/>
            <a:t>On hormonal therapy, no acute complications</a:t>
          </a:r>
        </a:p>
      </dgm:t>
    </dgm:pt>
    <dgm:pt modelId="{CC746B80-6FC6-421D-9717-9BFBBEEAB950}" type="parTrans" cxnId="{537F64D6-15F0-4855-A194-6D0AE6E4C520}">
      <dgm:prSet/>
      <dgm:spPr/>
      <dgm:t>
        <a:bodyPr/>
        <a:lstStyle/>
        <a:p>
          <a:endParaRPr lang="en-US"/>
        </a:p>
      </dgm:t>
    </dgm:pt>
    <dgm:pt modelId="{BA7D1A65-F8BD-4A8E-8171-5F2C1575BCFC}" type="sibTrans" cxnId="{537F64D6-15F0-4855-A194-6D0AE6E4C520}">
      <dgm:prSet/>
      <dgm:spPr/>
      <dgm:t>
        <a:bodyPr/>
        <a:lstStyle/>
        <a:p>
          <a:endParaRPr lang="en-US"/>
        </a:p>
      </dgm:t>
    </dgm:pt>
    <dgm:pt modelId="{9BC68BD7-BB6A-40D9-A081-B6F29DD13894}" type="pres">
      <dgm:prSet presAssocID="{07C24368-C87D-435A-B28D-F8961F78F72E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D6BCB4FE-44E0-4BE5-8807-070EBEC6ED08}" type="pres">
      <dgm:prSet presAssocID="{2965E9C0-E28B-4081-8860-95886F76D8F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29EE3B2-B2DE-4E24-BAF7-EC97D69ED50F}" type="pres">
      <dgm:prSet presAssocID="{3E0D271E-6B7A-4847-999F-A61038352905}" presName="spacer" presStyleCnt="0"/>
      <dgm:spPr/>
    </dgm:pt>
    <dgm:pt modelId="{D241F87B-1D70-4766-9C0F-BB8C79016422}" type="pres">
      <dgm:prSet presAssocID="{8BD0E8E7-66F0-4CBE-96DF-2646D98DFAA4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8EAE2E63-3B6C-4743-BDA4-7E6ADD2F82DD}" type="pres">
      <dgm:prSet presAssocID="{B596271F-B0AA-4C55-8342-51357A9AF33B}" presName="spacer" presStyleCnt="0"/>
      <dgm:spPr/>
    </dgm:pt>
    <dgm:pt modelId="{9BD61800-FE10-482D-8C7F-E9DC703D0F77}" type="pres">
      <dgm:prSet presAssocID="{1A3089F4-9CD2-4D46-8FEC-DA51D1BB66D0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B8DF8241-9234-4106-9EBA-629A4D55740E}" type="presOf" srcId="{2965E9C0-E28B-4081-8860-95886F76D8F1}" destId="{D6BCB4FE-44E0-4BE5-8807-070EBEC6ED08}" srcOrd="0" destOrd="0" presId="urn:microsoft.com/office/officeart/2005/8/layout/vList2"/>
    <dgm:cxn modelId="{546299C3-83E1-4A9B-B4F1-2A14CDB68788}" srcId="{07C24368-C87D-435A-B28D-F8961F78F72E}" destId="{2965E9C0-E28B-4081-8860-95886F76D8F1}" srcOrd="0" destOrd="0" parTransId="{228DF903-E734-41FB-BED1-06A488F0893D}" sibTransId="{3E0D271E-6B7A-4847-999F-A61038352905}"/>
    <dgm:cxn modelId="{77D04256-F6F9-4888-8286-3DEFB289502D}" type="presOf" srcId="{1A3089F4-9CD2-4D46-8FEC-DA51D1BB66D0}" destId="{9BD61800-FE10-482D-8C7F-E9DC703D0F77}" srcOrd="0" destOrd="0" presId="urn:microsoft.com/office/officeart/2005/8/layout/vList2"/>
    <dgm:cxn modelId="{537F64D6-15F0-4855-A194-6D0AE6E4C520}" srcId="{07C24368-C87D-435A-B28D-F8961F78F72E}" destId="{1A3089F4-9CD2-4D46-8FEC-DA51D1BB66D0}" srcOrd="2" destOrd="0" parTransId="{CC746B80-6FC6-421D-9717-9BFBBEEAB950}" sibTransId="{BA7D1A65-F8BD-4A8E-8171-5F2C1575BCFC}"/>
    <dgm:cxn modelId="{62E8B577-1254-4288-B2CA-32029D1B5A3F}" type="presOf" srcId="{07C24368-C87D-435A-B28D-F8961F78F72E}" destId="{9BC68BD7-BB6A-40D9-A081-B6F29DD13894}" srcOrd="0" destOrd="0" presId="urn:microsoft.com/office/officeart/2005/8/layout/vList2"/>
    <dgm:cxn modelId="{44D11E63-DD1F-468D-8FFC-FC81B5E9CC20}" srcId="{07C24368-C87D-435A-B28D-F8961F78F72E}" destId="{8BD0E8E7-66F0-4CBE-96DF-2646D98DFAA4}" srcOrd="1" destOrd="0" parTransId="{13D6E0F3-B0BF-43AB-95B5-CCB6799255B6}" sibTransId="{B596271F-B0AA-4C55-8342-51357A9AF33B}"/>
    <dgm:cxn modelId="{A5C41961-AF0E-4D93-9040-39C50B009C16}" type="presOf" srcId="{8BD0E8E7-66F0-4CBE-96DF-2646D98DFAA4}" destId="{D241F87B-1D70-4766-9C0F-BB8C79016422}" srcOrd="0" destOrd="0" presId="urn:microsoft.com/office/officeart/2005/8/layout/vList2"/>
    <dgm:cxn modelId="{86443178-689C-431E-B14F-09A18790B3AD}" type="presParOf" srcId="{9BC68BD7-BB6A-40D9-A081-B6F29DD13894}" destId="{D6BCB4FE-44E0-4BE5-8807-070EBEC6ED08}" srcOrd="0" destOrd="0" presId="urn:microsoft.com/office/officeart/2005/8/layout/vList2"/>
    <dgm:cxn modelId="{FC3D3226-1682-400B-8549-047999F8936A}" type="presParOf" srcId="{9BC68BD7-BB6A-40D9-A081-B6F29DD13894}" destId="{C29EE3B2-B2DE-4E24-BAF7-EC97D69ED50F}" srcOrd="1" destOrd="0" presId="urn:microsoft.com/office/officeart/2005/8/layout/vList2"/>
    <dgm:cxn modelId="{A657F05B-0A58-435A-91C3-9528C8523516}" type="presParOf" srcId="{9BC68BD7-BB6A-40D9-A081-B6F29DD13894}" destId="{D241F87B-1D70-4766-9C0F-BB8C79016422}" srcOrd="2" destOrd="0" presId="urn:microsoft.com/office/officeart/2005/8/layout/vList2"/>
    <dgm:cxn modelId="{A64EA533-17BD-412D-BFE6-58F7EB7DCF4B}" type="presParOf" srcId="{9BC68BD7-BB6A-40D9-A081-B6F29DD13894}" destId="{8EAE2E63-3B6C-4743-BDA4-7E6ADD2F82DD}" srcOrd="3" destOrd="0" presId="urn:microsoft.com/office/officeart/2005/8/layout/vList2"/>
    <dgm:cxn modelId="{7A1FBD8C-D509-4EFE-B1B6-3F7A6A21F202}" type="presParOf" srcId="{9BC68BD7-BB6A-40D9-A081-B6F29DD13894}" destId="{9BD61800-FE10-482D-8C7F-E9DC703D0F77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669499B-D9E6-46DA-AFF5-28A4304F00A1}">
      <dsp:nvSpPr>
        <dsp:cNvPr id="0" name=""/>
        <dsp:cNvSpPr/>
      </dsp:nvSpPr>
      <dsp:spPr>
        <a:xfrm>
          <a:off x="73847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075D53-8539-416B-8024-C8AFA69459B9}">
      <dsp:nvSpPr>
        <dsp:cNvPr id="0" name=""/>
        <dsp:cNvSpPr/>
      </dsp:nvSpPr>
      <dsp:spPr>
        <a:xfrm>
          <a:off x="78583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• Define palliative and end-of-life care</a:t>
          </a:r>
        </a:p>
      </dsp:txBody>
      <dsp:txXfrm>
        <a:off x="78583" y="2435142"/>
        <a:ext cx="2399612" cy="720000"/>
      </dsp:txXfrm>
    </dsp:sp>
    <dsp:sp modelId="{53C29036-5938-4D41-B324-2306BA85B6A2}">
      <dsp:nvSpPr>
        <dsp:cNvPr id="0" name=""/>
        <dsp:cNvSpPr/>
      </dsp:nvSpPr>
      <dsp:spPr>
        <a:xfrm>
          <a:off x="3558022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C5CEC2-439E-4E20-946C-0A8CE1AAF222}">
      <dsp:nvSpPr>
        <dsp:cNvPr id="0" name=""/>
        <dsp:cNvSpPr/>
      </dsp:nvSpPr>
      <dsp:spPr>
        <a:xfrm>
          <a:off x="2898129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• Understand the scope of palliative care needs</a:t>
          </a:r>
        </a:p>
      </dsp:txBody>
      <dsp:txXfrm>
        <a:off x="2898129" y="2435142"/>
        <a:ext cx="2399612" cy="720000"/>
      </dsp:txXfrm>
    </dsp:sp>
    <dsp:sp modelId="{6C310C87-6F4E-454D-9D49-C697A7F31055}">
      <dsp:nvSpPr>
        <dsp:cNvPr id="0" name=""/>
        <dsp:cNvSpPr/>
      </dsp:nvSpPr>
      <dsp:spPr>
        <a:xfrm>
          <a:off x="6377567" y="1037662"/>
          <a:ext cx="1079825" cy="107982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7E6DF7C-369A-41C6-8923-87F08BD8D3C5}">
      <dsp:nvSpPr>
        <dsp:cNvPr id="0" name=""/>
        <dsp:cNvSpPr/>
      </dsp:nvSpPr>
      <dsp:spPr>
        <a:xfrm>
          <a:off x="5717674" y="2435142"/>
          <a:ext cx="239961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900" kern="1200"/>
            <a:t>• Introduce GOLD Care Africa Pilot</a:t>
          </a:r>
        </a:p>
      </dsp:txBody>
      <dsp:txXfrm>
        <a:off x="5717674" y="2435142"/>
        <a:ext cx="2399612" cy="720000"/>
      </dsp:txXfrm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8EA71D8-8AE8-42A6-ABF2-14322F33D60B}">
      <dsp:nvSpPr>
        <dsp:cNvPr id="0" name=""/>
        <dsp:cNvSpPr/>
      </dsp:nvSpPr>
      <dsp:spPr>
        <a:xfrm>
          <a:off x="0" y="885630"/>
          <a:ext cx="5175384" cy="86346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• Not giving up</a:t>
          </a:r>
        </a:p>
      </dsp:txBody>
      <dsp:txXfrm>
        <a:off x="0" y="885630"/>
        <a:ext cx="5175384" cy="863460"/>
      </dsp:txXfrm>
    </dsp:sp>
    <dsp:sp modelId="{15E019FD-CA33-490F-8F7F-8A73512DC697}">
      <dsp:nvSpPr>
        <dsp:cNvPr id="0" name=""/>
        <dsp:cNvSpPr/>
      </dsp:nvSpPr>
      <dsp:spPr>
        <a:xfrm>
          <a:off x="0" y="1852770"/>
          <a:ext cx="5175384" cy="863460"/>
        </a:xfrm>
        <a:prstGeom prst="roundRect">
          <a:avLst/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• Not stopping treatment</a:t>
          </a:r>
        </a:p>
      </dsp:txBody>
      <dsp:txXfrm>
        <a:off x="0" y="1852770"/>
        <a:ext cx="5175384" cy="863460"/>
      </dsp:txXfrm>
    </dsp:sp>
    <dsp:sp modelId="{9F949DF5-FE34-4B7F-8F3C-75423CD8DE54}">
      <dsp:nvSpPr>
        <dsp:cNvPr id="0" name=""/>
        <dsp:cNvSpPr/>
      </dsp:nvSpPr>
      <dsp:spPr>
        <a:xfrm>
          <a:off x="0" y="2819910"/>
          <a:ext cx="5175384" cy="863460"/>
        </a:xfrm>
        <a:prstGeom prst="roundRect">
          <a:avLst/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• Not only for cancer</a:t>
          </a:r>
        </a:p>
      </dsp:txBody>
      <dsp:txXfrm>
        <a:off x="0" y="2819910"/>
        <a:ext cx="5175384" cy="863460"/>
      </dsp:txXfrm>
    </dsp:sp>
    <dsp:sp modelId="{59DBF198-54C1-4AB2-BDD1-03CF9F17EE6F}">
      <dsp:nvSpPr>
        <dsp:cNvPr id="0" name=""/>
        <dsp:cNvSpPr/>
      </dsp:nvSpPr>
      <dsp:spPr>
        <a:xfrm>
          <a:off x="0" y="3787050"/>
          <a:ext cx="5175384" cy="863460"/>
        </a:xfrm>
        <a:prstGeom prst="round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lvl="0" algn="l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/>
            <a:t>• Not only last days</a:t>
          </a:r>
        </a:p>
      </dsp:txBody>
      <dsp:txXfrm>
        <a:off x="0" y="3787050"/>
        <a:ext cx="5175384" cy="86346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</dgm1612:lstStyle>
    </a:ext>
  </dgm:extLst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 xmlns="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82790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dirty="0"/>
              <a:t>Outline what participants should gain from the session.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Introduce Gold Standards Framework.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https://spcare.bmj.com/content/9/Suppl_1/A33.2</a:t>
            </a:r>
          </a:p>
        </p:txBody>
      </p:sp>
    </p:spTree>
    <p:extLst>
      <p:ext uri="{BB962C8B-B14F-4D97-AF65-F5344CB8AC3E}">
        <p14:creationId xmlns:p14="http://schemas.microsoft.com/office/powerpoint/2010/main" xmlns="" val="304200694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Powerful clinical trigger question.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Plus surprise question</a:t>
            </a:r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package of care once identified.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Teaching script: This patient has multiple advanced organ failure, is not responding to treatment, and is actively dying. This is RED. Response: focus on comfort, relieve breathlessness, opioids if needed, oxygen for comfort, no escalation, family presence, dignity.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5724787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5826544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Affirm institutional strengths.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Create pride and motivation.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It is not a complicated concept. It is just good medicine for those who are most vulnerable</a:t>
            </a:r>
          </a:p>
        </p:txBody>
      </p:sp>
    </p:spTree>
    <p:extLst>
      <p:ext uri="{BB962C8B-B14F-4D97-AF65-F5344CB8AC3E}">
        <p14:creationId xmlns:p14="http://schemas.microsoft.com/office/powerpoint/2010/main" xmlns="" val="1282831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Explain WHO definition and stress early integration, not just terminal care.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Correct common misconceptions seen in daily practice.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Clarify EoL as a subset of palliative care.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Introduce care trajectories concept.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Cancer – predictable decline</a:t>
            </a:r>
          </a:p>
          <a:p>
            <a:r>
              <a:rPr lang="en-US" dirty="0"/>
              <a:t>Organ failure – ups and downs</a:t>
            </a:r>
          </a:p>
          <a:p>
            <a:r>
              <a:rPr lang="en-US" dirty="0"/>
              <a:t>Frailty/dementia – slow decline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Highlight national gap and urgency.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r>
              <a:rPr lang="en-US" dirty="0"/>
              <a:t>Many elderly &amp; NCD patients</a:t>
            </a:r>
          </a:p>
          <a:p>
            <a:r>
              <a:rPr lang="en-US" dirty="0"/>
              <a:t>Advanced HIV &amp; cancer</a:t>
            </a:r>
          </a:p>
          <a:p>
            <a:r>
              <a:rPr lang="en-US" dirty="0"/>
              <a:t>Late </a:t>
            </a:r>
            <a:r>
              <a:rPr lang="en-US" dirty="0" err="1"/>
              <a:t>EoL</a:t>
            </a:r>
            <a:r>
              <a:rPr lang="en-US" dirty="0"/>
              <a:t> recognition</a:t>
            </a:r>
          </a:p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pPr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5.xml"/><Relationship Id="rId7" Type="http://schemas.microsoft.com/office/2007/relationships/diagramDrawing" Target="../diagrams/drawing15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5.xml"/><Relationship Id="rId5" Type="http://schemas.openxmlformats.org/officeDocument/2006/relationships/diagramQuickStyle" Target="../diagrams/quickStyle15.xml"/><Relationship Id="rId4" Type="http://schemas.openxmlformats.org/officeDocument/2006/relationships/diagramLayout" Target="../diagrams/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6.xml"/><Relationship Id="rId7" Type="http://schemas.microsoft.com/office/2007/relationships/diagramDrawing" Target="../diagrams/drawing16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6.xml"/><Relationship Id="rId5" Type="http://schemas.openxmlformats.org/officeDocument/2006/relationships/diagramQuickStyle" Target="../diagrams/quickStyle16.xml"/><Relationship Id="rId4" Type="http://schemas.openxmlformats.org/officeDocument/2006/relationships/diagramLayout" Target="../diagrams/layout16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097/NJH.0000000000000203" TargetMode="External"/><Relationship Id="rId2" Type="http://schemas.openxmlformats.org/officeDocument/2006/relationships/hyperlink" Target="https://doi.org/10.1186/s12904-023-01199-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xmlns="" id="{E91DC736-0EF8-4F87-9146-EBF1D2EE4D3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Hand holding forearm">
            <a:extLst>
              <a:ext uri="{FF2B5EF4-FFF2-40B4-BE49-F238E27FC236}">
                <a16:creationId xmlns:a16="http://schemas.microsoft.com/office/drawing/2014/main" xmlns="" id="{CB38E47B-71A8-AE7D-6AFB-E44F5920E48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532" t="6484" r="33291" b="-1"/>
          <a:stretch>
            <a:fillRect/>
          </a:stretch>
        </p:blipFill>
        <p:spPr>
          <a:xfrm>
            <a:off x="2642616" y="10"/>
            <a:ext cx="6501384" cy="6857990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097CD68E-23E3-4007-8847-CD0944C4F7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317450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D30A88-64C2-B931-B3A2-18506FE4EC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58485" y="1122363"/>
            <a:ext cx="3017520" cy="3204134"/>
          </a:xfrm>
        </p:spPr>
        <p:txBody>
          <a:bodyPr anchor="b">
            <a:normAutofit/>
          </a:bodyPr>
          <a:lstStyle/>
          <a:p>
            <a:pPr algn="l">
              <a:lnSpc>
                <a:spcPct val="90000"/>
              </a:lnSpc>
            </a:pPr>
            <a:r>
              <a:rPr lang="en-US" sz="4200" dirty="0"/>
              <a:t>The GOLD Care Africa </a:t>
            </a:r>
            <a:br>
              <a:rPr lang="en-US" sz="4200" dirty="0"/>
            </a:br>
            <a:r>
              <a:rPr lang="en-US" sz="4200" dirty="0"/>
              <a:t>Palliative Care Series</a:t>
            </a:r>
            <a:br>
              <a:rPr lang="en-US" sz="4200" dirty="0"/>
            </a:br>
            <a:endParaRPr lang="en-US" sz="42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1F305FC0-3CE8-CED9-F9A0-C2BCE4E32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485" y="4872922"/>
            <a:ext cx="3017519" cy="1208141"/>
          </a:xfrm>
        </p:spPr>
        <p:txBody>
          <a:bodyPr>
            <a:normAutofit/>
          </a:bodyPr>
          <a:lstStyle/>
          <a:p>
            <a:pPr algn="l"/>
            <a:r>
              <a:rPr lang="en-US" sz="1700"/>
              <a:t>Dr Ian Kibet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xmlns="" id="{AF2F604E-43BE-4DC3-B983-E071523364F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51653" y="434802"/>
            <a:ext cx="146304" cy="52806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08C9B587-E65E-4B52-B37C-ABEBB6E879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60771" y="4546920"/>
            <a:ext cx="298323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74514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xmlns="" id="{9F7D5CDA-D291-4307-BF55-1381FED2963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772CE5-C96C-A431-81B5-293AB8457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50" y="762001"/>
            <a:ext cx="4000647" cy="1708242"/>
          </a:xfrm>
        </p:spPr>
        <p:txBody>
          <a:bodyPr anchor="ctr">
            <a:normAutofit/>
          </a:bodyPr>
          <a:lstStyle/>
          <a:p>
            <a:r>
              <a:rPr lang="en-US" sz="3500" b="1"/>
              <a:t>Life-Threatening Illness</a:t>
            </a:r>
            <a:br>
              <a:rPr lang="en-US" sz="3500" b="1"/>
            </a:br>
            <a:endParaRPr lang="en-US" sz="3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4498757-CC3D-8EC9-5FA6-C4090D66F6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50" y="2470244"/>
            <a:ext cx="4000647" cy="3769835"/>
          </a:xfrm>
        </p:spPr>
        <p:txBody>
          <a:bodyPr anchor="ctr">
            <a:normAutofit/>
          </a:bodyPr>
          <a:lstStyle/>
          <a:p>
            <a:r>
              <a:rPr lang="en-US" sz="1700"/>
              <a:t>A condition that may be curable but carries a significant risk of death.</a:t>
            </a:r>
          </a:p>
          <a:p>
            <a:r>
              <a:rPr lang="en-US" sz="1700" b="1"/>
              <a:t>Examples</a:t>
            </a:r>
            <a:endParaRPr lang="en-US" sz="1700"/>
          </a:p>
          <a:p>
            <a:r>
              <a:rPr lang="en-US" sz="1700"/>
              <a:t>Severe infections</a:t>
            </a:r>
          </a:p>
          <a:p>
            <a:r>
              <a:rPr lang="en-US" sz="1700"/>
              <a:t>Complicated HIV</a:t>
            </a:r>
          </a:p>
          <a:p>
            <a:r>
              <a:rPr lang="en-US" sz="1700"/>
              <a:t>Some Cancers</a:t>
            </a:r>
          </a:p>
          <a:p>
            <a:endParaRPr lang="en-US" sz="1700"/>
          </a:p>
          <a:p>
            <a:endParaRPr lang="en-US" sz="1700"/>
          </a:p>
        </p:txBody>
      </p:sp>
      <p:pic>
        <p:nvPicPr>
          <p:cNvPr id="6" name="Picture 5" descr="Blood cells with one infected cell">
            <a:extLst>
              <a:ext uri="{FF2B5EF4-FFF2-40B4-BE49-F238E27FC236}">
                <a16:creationId xmlns:a16="http://schemas.microsoft.com/office/drawing/2014/main" xmlns="" id="{737571B6-39FC-95E9-5502-E5CF987BD7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488" r="38749" b="-1"/>
          <a:stretch>
            <a:fillRect/>
          </a:stretch>
        </p:blipFill>
        <p:spPr>
          <a:xfrm>
            <a:off x="5143347" y="-10886"/>
            <a:ext cx="4000653" cy="6868886"/>
          </a:xfrm>
          <a:prstGeom prst="rect">
            <a:avLst/>
          </a:prstGeom>
          <a:effectLst>
            <a:outerShdw blurRad="127000" dist="50800" dir="10800000" sx="99000" sy="99000" algn="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7304231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xmlns="" id="{955A2079-FA98-4876-80F0-72364A7D2E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928564-F81B-AB6E-5172-EF7DB3D0F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 b="1"/>
              <a:t>Life-Limiting Illness</a:t>
            </a:r>
            <a:br>
              <a:rPr lang="en-US" sz="3500" b="1"/>
            </a:br>
            <a:endParaRPr lang="en-US" sz="35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E21181DB-7D5F-9754-0647-465545C0E5C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37317326"/>
              </p:ext>
            </p:extLst>
          </p:nvPr>
        </p:nvGraphicFramePr>
        <p:xfrm>
          <a:off x="628650" y="1828800"/>
          <a:ext cx="78867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2595341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955A2079-FA98-4876-80F0-72364A7D2E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31859D-C665-5EE4-461A-AF79BB7188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500" b="1"/>
              <a:t>Advance Care Planning (ACP)</a:t>
            </a:r>
            <a:br>
              <a:rPr lang="en-US" sz="3500" b="1"/>
            </a:br>
            <a:endParaRPr lang="en-US" sz="350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5FA46527-4186-7C71-40C0-8C8D429B7F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92888296"/>
              </p:ext>
            </p:extLst>
          </p:nvPr>
        </p:nvGraphicFramePr>
        <p:xfrm>
          <a:off x="628650" y="1828800"/>
          <a:ext cx="78867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0782435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xmlns="" id="{C0763A76-9F1C-4FC5-82B7-DD475DA461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E81BF4F6-F2CF-4984-9D14-D6966D92F9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347481-20BF-8153-5144-17758FF678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US" sz="3500" b="1"/>
              <a:t>Goals of Care</a:t>
            </a:r>
            <a:br>
              <a:rPr lang="en-US" sz="3500" b="1"/>
            </a:br>
            <a:endParaRPr lang="en-US" sz="35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D172ACB-1253-4445-1DE5-A98F28B099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351" y="2743200"/>
            <a:ext cx="3485179" cy="3613149"/>
          </a:xfrm>
        </p:spPr>
        <p:txBody>
          <a:bodyPr anchor="ctr">
            <a:normAutofit/>
          </a:bodyPr>
          <a:lstStyle/>
          <a:p>
            <a:r>
              <a:rPr lang="en-US" sz="1700"/>
              <a:t>Clear, shared understanding of </a:t>
            </a:r>
            <a:r>
              <a:rPr lang="en-US" sz="1700" b="1"/>
              <a:t>what matters most to the patient at this time</a:t>
            </a:r>
            <a:r>
              <a:rPr lang="en-US" sz="1700"/>
              <a:t> and how treatment should be aligned with those goals.</a:t>
            </a:r>
          </a:p>
          <a:p>
            <a:r>
              <a:rPr lang="en-US" sz="1700"/>
              <a:t>Shared and Informed decision making between clinical teams and patients and their families</a:t>
            </a:r>
          </a:p>
          <a:p>
            <a:r>
              <a:rPr lang="en-US" sz="1700"/>
              <a:t>Examples:</a:t>
            </a:r>
          </a:p>
          <a:p>
            <a:r>
              <a:rPr lang="en-US" sz="1700"/>
              <a:t>Comfort over longevity</a:t>
            </a:r>
          </a:p>
          <a:p>
            <a:endParaRPr lang="en-US" sz="1700"/>
          </a:p>
        </p:txBody>
      </p:sp>
      <p:pic>
        <p:nvPicPr>
          <p:cNvPr id="5" name="Picture 4" descr="Two people holding each other's hands">
            <a:extLst>
              <a:ext uri="{FF2B5EF4-FFF2-40B4-BE49-F238E27FC236}">
                <a16:creationId xmlns:a16="http://schemas.microsoft.com/office/drawing/2014/main" xmlns="" id="{B102E639-D750-E84B-1CEF-118067812D8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71" r="30778" b="-2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56022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Challenges in End-of-Life Care</a:t>
            </a:r>
            <a:endParaRPr dirty="0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EB384760-8951-ABED-1B12-813DDD4DE7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92788116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Care Trajectories Diagram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77A532F0-B2A8-C789-1974-1815A8211A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2600" y="1745839"/>
            <a:ext cx="8178799" cy="425297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2659FDB4-FCBE-4A89-B46D-43D4FA5446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8313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1070800"/>
            <a:ext cx="2954766" cy="5583126"/>
          </a:xfrm>
        </p:spPr>
        <p:txBody>
          <a:bodyPr>
            <a:normAutofit/>
          </a:bodyPr>
          <a:lstStyle/>
          <a:p>
            <a:pPr algn="r"/>
            <a:r>
              <a:rPr lang="en-US" sz="6000"/>
              <a:t>Palliative Care in Kenya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xmlns="" id="{C8F51B3F-8331-4E4A-AE96-D47B1006EE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3546039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4" name="Content Placeholder 2">
            <a:extLst>
              <a:ext uri="{FF2B5EF4-FFF2-40B4-BE49-F238E27FC236}">
                <a16:creationId xmlns:a16="http://schemas.microsoft.com/office/drawing/2014/main" xmlns="" id="{963F020C-D05B-CA6C-81EE-BA3FD40DD23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51480422"/>
              </p:ext>
            </p:extLst>
          </p:nvPr>
        </p:nvGraphicFramePr>
        <p:xfrm>
          <a:off x="3831401" y="1070800"/>
          <a:ext cx="4683949" cy="558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31648"/>
          </a:xfrm>
        </p:spPr>
        <p:txBody>
          <a:bodyPr/>
          <a:lstStyle/>
          <a:p>
            <a:r>
              <a:rPr lang="en-US"/>
              <a:t>Palliative Care Needs in Chogoria 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6A7BEC9A-D945-05A5-DCA8-ED7ACF33F0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022" y="1741715"/>
            <a:ext cx="7797442" cy="2026332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xmlns="" id="{61EF08E9-579F-FBD5-29EA-4783F54AB7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 SPICT Survey showed that 33 percent of patients in medical and surgical wards at Chogoria Hospital have palliative care needs, but only 10 percent had them documented.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F0DCC097-1DB8-4B6D-85D0-6FBA0E1CA4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E0B58608-23C8-4441-994D-C6823EEE1DB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2083506"/>
          </a:xfrm>
          <a:custGeom>
            <a:avLst/>
            <a:gdLst>
              <a:gd name="connsiteX0" fmla="*/ 0 w 12191999"/>
              <a:gd name="connsiteY0" fmla="*/ 0 h 2083506"/>
              <a:gd name="connsiteX1" fmla="*/ 9429748 w 12191999"/>
              <a:gd name="connsiteY1" fmla="*/ 0 h 2083506"/>
              <a:gd name="connsiteX2" fmla="*/ 9429748 w 12191999"/>
              <a:gd name="connsiteY2" fmla="*/ 1 h 2083506"/>
              <a:gd name="connsiteX3" fmla="*/ 12191999 w 12191999"/>
              <a:gd name="connsiteY3" fmla="*/ 1 h 2083506"/>
              <a:gd name="connsiteX4" fmla="*/ 12191999 w 12191999"/>
              <a:gd name="connsiteY4" fmla="*/ 1164372 h 2083506"/>
              <a:gd name="connsiteX5" fmla="*/ 12147852 w 12191999"/>
              <a:gd name="connsiteY5" fmla="*/ 1163783 h 2083506"/>
              <a:gd name="connsiteX6" fmla="*/ 11993604 w 12191999"/>
              <a:gd name="connsiteY6" fmla="*/ 1153496 h 2083506"/>
              <a:gd name="connsiteX7" fmla="*/ 11865319 w 12191999"/>
              <a:gd name="connsiteY7" fmla="*/ 1176624 h 2083506"/>
              <a:gd name="connsiteX8" fmla="*/ 11718353 w 12191999"/>
              <a:gd name="connsiteY8" fmla="*/ 1209136 h 2083506"/>
              <a:gd name="connsiteX9" fmla="*/ 11609067 w 12191999"/>
              <a:gd name="connsiteY9" fmla="*/ 1218512 h 2083506"/>
              <a:gd name="connsiteX10" fmla="*/ 11545958 w 12191999"/>
              <a:gd name="connsiteY10" fmla="*/ 1240430 h 2083506"/>
              <a:gd name="connsiteX11" fmla="*/ 11445770 w 12191999"/>
              <a:gd name="connsiteY11" fmla="*/ 1225780 h 2083506"/>
              <a:gd name="connsiteX12" fmla="*/ 11398842 w 12191999"/>
              <a:gd name="connsiteY12" fmla="*/ 1227250 h 2083506"/>
              <a:gd name="connsiteX13" fmla="*/ 11240093 w 12191999"/>
              <a:gd name="connsiteY13" fmla="*/ 1266797 h 2083506"/>
              <a:gd name="connsiteX14" fmla="*/ 11141364 w 12191999"/>
              <a:gd name="connsiteY14" fmla="*/ 1288059 h 2083506"/>
              <a:gd name="connsiteX15" fmla="*/ 11015396 w 12191999"/>
              <a:gd name="connsiteY15" fmla="*/ 1353104 h 2083506"/>
              <a:gd name="connsiteX16" fmla="*/ 10973905 w 12191999"/>
              <a:gd name="connsiteY16" fmla="*/ 1365109 h 2083506"/>
              <a:gd name="connsiteX17" fmla="*/ 10904858 w 12191999"/>
              <a:gd name="connsiteY17" fmla="*/ 1371966 h 2083506"/>
              <a:gd name="connsiteX18" fmla="*/ 10827883 w 12191999"/>
              <a:gd name="connsiteY18" fmla="*/ 1410270 h 2083506"/>
              <a:gd name="connsiteX19" fmla="*/ 10690996 w 12191999"/>
              <a:gd name="connsiteY19" fmla="*/ 1426394 h 2083506"/>
              <a:gd name="connsiteX20" fmla="*/ 10624461 w 12191999"/>
              <a:gd name="connsiteY20" fmla="*/ 1444283 h 2083506"/>
              <a:gd name="connsiteX21" fmla="*/ 10517208 w 12191999"/>
              <a:gd name="connsiteY21" fmla="*/ 1478947 h 2083506"/>
              <a:gd name="connsiteX22" fmla="*/ 10497937 w 12191999"/>
              <a:gd name="connsiteY22" fmla="*/ 1469831 h 2083506"/>
              <a:gd name="connsiteX23" fmla="*/ 10471201 w 12191999"/>
              <a:gd name="connsiteY23" fmla="*/ 1486037 h 2083506"/>
              <a:gd name="connsiteX24" fmla="*/ 10448263 w 12191999"/>
              <a:gd name="connsiteY24" fmla="*/ 1478223 h 2083506"/>
              <a:gd name="connsiteX25" fmla="*/ 10388089 w 12191999"/>
              <a:gd name="connsiteY25" fmla="*/ 1507175 h 2083506"/>
              <a:gd name="connsiteX26" fmla="*/ 10333720 w 12191999"/>
              <a:gd name="connsiteY26" fmla="*/ 1515848 h 2083506"/>
              <a:gd name="connsiteX27" fmla="*/ 10104338 w 12191999"/>
              <a:gd name="connsiteY27" fmla="*/ 1569424 h 2083506"/>
              <a:gd name="connsiteX28" fmla="*/ 9910445 w 12191999"/>
              <a:gd name="connsiteY28" fmla="*/ 1632275 h 2083506"/>
              <a:gd name="connsiteX29" fmla="*/ 9770872 w 12191999"/>
              <a:gd name="connsiteY29" fmla="*/ 1688088 h 2083506"/>
              <a:gd name="connsiteX30" fmla="*/ 9733849 w 12191999"/>
              <a:gd name="connsiteY30" fmla="*/ 1700034 h 2083506"/>
              <a:gd name="connsiteX31" fmla="*/ 9703714 w 12191999"/>
              <a:gd name="connsiteY31" fmla="*/ 1730093 h 2083506"/>
              <a:gd name="connsiteX32" fmla="*/ 9698351 w 12191999"/>
              <a:gd name="connsiteY32" fmla="*/ 1730377 h 2083506"/>
              <a:gd name="connsiteX33" fmla="*/ 9632895 w 12191999"/>
              <a:gd name="connsiteY33" fmla="*/ 1736363 h 2083506"/>
              <a:gd name="connsiteX34" fmla="*/ 9569107 w 12191999"/>
              <a:gd name="connsiteY34" fmla="*/ 1741010 h 2083506"/>
              <a:gd name="connsiteX35" fmla="*/ 9536451 w 12191999"/>
              <a:gd name="connsiteY35" fmla="*/ 1755120 h 2083506"/>
              <a:gd name="connsiteX36" fmla="*/ 9529385 w 12191999"/>
              <a:gd name="connsiteY36" fmla="*/ 1757515 h 2083506"/>
              <a:gd name="connsiteX37" fmla="*/ 9498527 w 12191999"/>
              <a:gd name="connsiteY37" fmla="*/ 1753117 h 2083506"/>
              <a:gd name="connsiteX38" fmla="*/ 9436642 w 12191999"/>
              <a:gd name="connsiteY38" fmla="*/ 1755478 h 2083506"/>
              <a:gd name="connsiteX39" fmla="*/ 9429748 w 12191999"/>
              <a:gd name="connsiteY39" fmla="*/ 1756317 h 2083506"/>
              <a:gd name="connsiteX40" fmla="*/ 9429748 w 12191999"/>
              <a:gd name="connsiteY40" fmla="*/ 1768745 h 2083506"/>
              <a:gd name="connsiteX41" fmla="*/ 9425802 w 12191999"/>
              <a:gd name="connsiteY41" fmla="*/ 1769273 h 2083506"/>
              <a:gd name="connsiteX42" fmla="*/ 9349763 w 12191999"/>
              <a:gd name="connsiteY42" fmla="*/ 1776107 h 2083506"/>
              <a:gd name="connsiteX43" fmla="*/ 9256503 w 12191999"/>
              <a:gd name="connsiteY43" fmla="*/ 1800699 h 2083506"/>
              <a:gd name="connsiteX44" fmla="*/ 9222873 w 12191999"/>
              <a:gd name="connsiteY44" fmla="*/ 1803003 h 2083506"/>
              <a:gd name="connsiteX45" fmla="*/ 9224095 w 12191999"/>
              <a:gd name="connsiteY45" fmla="*/ 1807355 h 2083506"/>
              <a:gd name="connsiteX46" fmla="*/ 9211603 w 12191999"/>
              <a:gd name="connsiteY46" fmla="*/ 1807675 h 2083506"/>
              <a:gd name="connsiteX47" fmla="*/ 9183719 w 12191999"/>
              <a:gd name="connsiteY47" fmla="*/ 1807781 h 2083506"/>
              <a:gd name="connsiteX48" fmla="*/ 9100221 w 12191999"/>
              <a:gd name="connsiteY48" fmla="*/ 1808989 h 2083506"/>
              <a:gd name="connsiteX49" fmla="*/ 9077439 w 12191999"/>
              <a:gd name="connsiteY49" fmla="*/ 1817333 h 2083506"/>
              <a:gd name="connsiteX50" fmla="*/ 9055889 w 12191999"/>
              <a:gd name="connsiteY50" fmla="*/ 1817464 h 2083506"/>
              <a:gd name="connsiteX51" fmla="*/ 8930912 w 12191999"/>
              <a:gd name="connsiteY51" fmla="*/ 1828648 h 2083506"/>
              <a:gd name="connsiteX52" fmla="*/ 8913729 w 12191999"/>
              <a:gd name="connsiteY52" fmla="*/ 1829483 h 2083506"/>
              <a:gd name="connsiteX53" fmla="*/ 8904423 w 12191999"/>
              <a:gd name="connsiteY53" fmla="*/ 1833234 h 2083506"/>
              <a:gd name="connsiteX54" fmla="*/ 8871099 w 12191999"/>
              <a:gd name="connsiteY54" fmla="*/ 1833979 h 2083506"/>
              <a:gd name="connsiteX55" fmla="*/ 8869557 w 12191999"/>
              <a:gd name="connsiteY55" fmla="*/ 1836113 h 2083506"/>
              <a:gd name="connsiteX56" fmla="*/ 8760021 w 12191999"/>
              <a:gd name="connsiteY56" fmla="*/ 1854442 h 2083506"/>
              <a:gd name="connsiteX57" fmla="*/ 8741254 w 12191999"/>
              <a:gd name="connsiteY57" fmla="*/ 1857469 h 2083506"/>
              <a:gd name="connsiteX58" fmla="*/ 8725039 w 12191999"/>
              <a:gd name="connsiteY58" fmla="*/ 1856552 h 2083506"/>
              <a:gd name="connsiteX59" fmla="*/ 8635265 w 12191999"/>
              <a:gd name="connsiteY59" fmla="*/ 1859168 h 2083506"/>
              <a:gd name="connsiteX60" fmla="*/ 8613911 w 12191999"/>
              <a:gd name="connsiteY60" fmla="*/ 1857561 h 2083506"/>
              <a:gd name="connsiteX61" fmla="*/ 8604931 w 12191999"/>
              <a:gd name="connsiteY61" fmla="*/ 1854170 h 2083506"/>
              <a:gd name="connsiteX62" fmla="*/ 8570171 w 12191999"/>
              <a:gd name="connsiteY62" fmla="*/ 1860579 h 2083506"/>
              <a:gd name="connsiteX63" fmla="*/ 8516537 w 12191999"/>
              <a:gd name="connsiteY63" fmla="*/ 1864971 h 2083506"/>
              <a:gd name="connsiteX64" fmla="*/ 8491046 w 12191999"/>
              <a:gd name="connsiteY64" fmla="*/ 1868141 h 2083506"/>
              <a:gd name="connsiteX65" fmla="*/ 8470478 w 12191999"/>
              <a:gd name="connsiteY65" fmla="*/ 1866216 h 2083506"/>
              <a:gd name="connsiteX66" fmla="*/ 8353433 w 12191999"/>
              <a:gd name="connsiteY66" fmla="*/ 1865729 h 2083506"/>
              <a:gd name="connsiteX67" fmla="*/ 8347675 w 12191999"/>
              <a:gd name="connsiteY67" fmla="*/ 1865075 h 2083506"/>
              <a:gd name="connsiteX68" fmla="*/ 8343939 w 12191999"/>
              <a:gd name="connsiteY68" fmla="*/ 1865677 h 2083506"/>
              <a:gd name="connsiteX69" fmla="*/ 8221566 w 12191999"/>
              <a:gd name="connsiteY69" fmla="*/ 1881148 h 2083506"/>
              <a:gd name="connsiteX70" fmla="*/ 8066095 w 12191999"/>
              <a:gd name="connsiteY70" fmla="*/ 1919902 h 2083506"/>
              <a:gd name="connsiteX71" fmla="*/ 8044849 w 12191999"/>
              <a:gd name="connsiteY71" fmla="*/ 1916308 h 2083506"/>
              <a:gd name="connsiteX72" fmla="*/ 8041142 w 12191999"/>
              <a:gd name="connsiteY72" fmla="*/ 1915506 h 2083506"/>
              <a:gd name="connsiteX73" fmla="*/ 8022159 w 12191999"/>
              <a:gd name="connsiteY73" fmla="*/ 1911521 h 2083506"/>
              <a:gd name="connsiteX74" fmla="*/ 7944932 w 12191999"/>
              <a:gd name="connsiteY74" fmla="*/ 1917265 h 2083506"/>
              <a:gd name="connsiteX75" fmla="*/ 7879011 w 12191999"/>
              <a:gd name="connsiteY75" fmla="*/ 1928570 h 2083506"/>
              <a:gd name="connsiteX76" fmla="*/ 7865529 w 12191999"/>
              <a:gd name="connsiteY76" fmla="*/ 1934399 h 2083506"/>
              <a:gd name="connsiteX77" fmla="*/ 7774801 w 12191999"/>
              <a:gd name="connsiteY77" fmla="*/ 1947969 h 2083506"/>
              <a:gd name="connsiteX78" fmla="*/ 7748398 w 12191999"/>
              <a:gd name="connsiteY78" fmla="*/ 1955982 h 2083506"/>
              <a:gd name="connsiteX79" fmla="*/ 7740684 w 12191999"/>
              <a:gd name="connsiteY79" fmla="*/ 1955717 h 2083506"/>
              <a:gd name="connsiteX80" fmla="*/ 7712976 w 12191999"/>
              <a:gd name="connsiteY80" fmla="*/ 1960442 h 2083506"/>
              <a:gd name="connsiteX81" fmla="*/ 7699956 w 12191999"/>
              <a:gd name="connsiteY81" fmla="*/ 1966104 h 2083506"/>
              <a:gd name="connsiteX82" fmla="*/ 7684158 w 12191999"/>
              <a:gd name="connsiteY82" fmla="*/ 1962927 h 2083506"/>
              <a:gd name="connsiteX83" fmla="*/ 7643109 w 12191999"/>
              <a:gd name="connsiteY83" fmla="*/ 1964400 h 2083506"/>
              <a:gd name="connsiteX84" fmla="*/ 7630180 w 12191999"/>
              <a:gd name="connsiteY84" fmla="*/ 1970266 h 2083506"/>
              <a:gd name="connsiteX85" fmla="*/ 7609131 w 12191999"/>
              <a:gd name="connsiteY85" fmla="*/ 1971774 h 2083506"/>
              <a:gd name="connsiteX86" fmla="*/ 7555555 w 12191999"/>
              <a:gd name="connsiteY86" fmla="*/ 1969491 h 2083506"/>
              <a:gd name="connsiteX87" fmla="*/ 7520919 w 12191999"/>
              <a:gd name="connsiteY87" fmla="*/ 1970177 h 2083506"/>
              <a:gd name="connsiteX88" fmla="*/ 7456258 w 12191999"/>
              <a:gd name="connsiteY88" fmla="*/ 1960468 h 2083506"/>
              <a:gd name="connsiteX89" fmla="*/ 7393047 w 12191999"/>
              <a:gd name="connsiteY89" fmla="*/ 1952408 h 2083506"/>
              <a:gd name="connsiteX90" fmla="*/ 7199912 w 12191999"/>
              <a:gd name="connsiteY90" fmla="*/ 1959913 h 2083506"/>
              <a:gd name="connsiteX91" fmla="*/ 7146774 w 12191999"/>
              <a:gd name="connsiteY91" fmla="*/ 1956641 h 2083506"/>
              <a:gd name="connsiteX92" fmla="*/ 7122244 w 12191999"/>
              <a:gd name="connsiteY92" fmla="*/ 1953891 h 2083506"/>
              <a:gd name="connsiteX93" fmla="*/ 7032241 w 12191999"/>
              <a:gd name="connsiteY93" fmla="*/ 1962723 h 2083506"/>
              <a:gd name="connsiteX94" fmla="*/ 6941492 w 12191999"/>
              <a:gd name="connsiteY94" fmla="*/ 1976868 h 2083506"/>
              <a:gd name="connsiteX95" fmla="*/ 6906514 w 12191999"/>
              <a:gd name="connsiteY95" fmla="*/ 1968589 h 2083506"/>
              <a:gd name="connsiteX96" fmla="*/ 6826395 w 12191999"/>
              <a:gd name="connsiteY96" fmla="*/ 1974141 h 2083506"/>
              <a:gd name="connsiteX97" fmla="*/ 6716431 w 12191999"/>
              <a:gd name="connsiteY97" fmla="*/ 2004297 h 2083506"/>
              <a:gd name="connsiteX98" fmla="*/ 6569607 w 12191999"/>
              <a:gd name="connsiteY98" fmla="*/ 2015496 h 2083506"/>
              <a:gd name="connsiteX99" fmla="*/ 6561430 w 12191999"/>
              <a:gd name="connsiteY99" fmla="*/ 2020996 h 2083506"/>
              <a:gd name="connsiteX100" fmla="*/ 6549371 w 12191999"/>
              <a:gd name="connsiteY100" fmla="*/ 2024747 h 2083506"/>
              <a:gd name="connsiteX101" fmla="*/ 6547040 w 12191999"/>
              <a:gd name="connsiteY101" fmla="*/ 2024474 h 2083506"/>
              <a:gd name="connsiteX102" fmla="*/ 6530482 w 12191999"/>
              <a:gd name="connsiteY102" fmla="*/ 2026659 h 2083506"/>
              <a:gd name="connsiteX103" fmla="*/ 6528565 w 12191999"/>
              <a:gd name="connsiteY103" fmla="*/ 2028600 h 2083506"/>
              <a:gd name="connsiteX104" fmla="*/ 6517741 w 12191999"/>
              <a:gd name="connsiteY104" fmla="*/ 2030558 h 2083506"/>
              <a:gd name="connsiteX105" fmla="*/ 6497855 w 12191999"/>
              <a:gd name="connsiteY105" fmla="*/ 2035650 h 2083506"/>
              <a:gd name="connsiteX106" fmla="*/ 6492785 w 12191999"/>
              <a:gd name="connsiteY106" fmla="*/ 2035444 h 2083506"/>
              <a:gd name="connsiteX107" fmla="*/ 6460692 w 12191999"/>
              <a:gd name="connsiteY107" fmla="*/ 2041321 h 2083506"/>
              <a:gd name="connsiteX108" fmla="*/ 6459609 w 12191999"/>
              <a:gd name="connsiteY108" fmla="*/ 2040851 h 2083506"/>
              <a:gd name="connsiteX109" fmla="*/ 6447765 w 12191999"/>
              <a:gd name="connsiteY109" fmla="*/ 2040102 h 2083506"/>
              <a:gd name="connsiteX110" fmla="*/ 6426590 w 12191999"/>
              <a:gd name="connsiteY110" fmla="*/ 2039928 h 2083506"/>
              <a:gd name="connsiteX111" fmla="*/ 6401693 w 12191999"/>
              <a:gd name="connsiteY111" fmla="*/ 2033537 h 2083506"/>
              <a:gd name="connsiteX112" fmla="*/ 6387141 w 12191999"/>
              <a:gd name="connsiteY112" fmla="*/ 2033161 h 2083506"/>
              <a:gd name="connsiteX113" fmla="*/ 6357846 w 12191999"/>
              <a:gd name="connsiteY113" fmla="*/ 2036782 h 2083506"/>
              <a:gd name="connsiteX114" fmla="*/ 6342914 w 12191999"/>
              <a:gd name="connsiteY114" fmla="*/ 2037585 h 2083506"/>
              <a:gd name="connsiteX115" fmla="*/ 6336300 w 12191999"/>
              <a:gd name="connsiteY115" fmla="*/ 2038781 h 2083506"/>
              <a:gd name="connsiteX116" fmla="*/ 6317178 w 12191999"/>
              <a:gd name="connsiteY116" fmla="*/ 2038968 h 2083506"/>
              <a:gd name="connsiteX117" fmla="*/ 6161427 w 12191999"/>
              <a:gd name="connsiteY117" fmla="*/ 2047338 h 2083506"/>
              <a:gd name="connsiteX118" fmla="*/ 6097339 w 12191999"/>
              <a:gd name="connsiteY118" fmla="*/ 2082438 h 2083506"/>
              <a:gd name="connsiteX119" fmla="*/ 6079059 w 12191999"/>
              <a:gd name="connsiteY119" fmla="*/ 2081299 h 2083506"/>
              <a:gd name="connsiteX120" fmla="*/ 5998439 w 12191999"/>
              <a:gd name="connsiteY120" fmla="*/ 2070958 h 2083506"/>
              <a:gd name="connsiteX121" fmla="*/ 5904290 w 12191999"/>
              <a:gd name="connsiteY121" fmla="*/ 2070255 h 2083506"/>
              <a:gd name="connsiteX122" fmla="*/ 5814867 w 12191999"/>
              <a:gd name="connsiteY122" fmla="*/ 2079032 h 2083506"/>
              <a:gd name="connsiteX123" fmla="*/ 5725743 w 12191999"/>
              <a:gd name="connsiteY123" fmla="*/ 2070558 h 2083506"/>
              <a:gd name="connsiteX124" fmla="*/ 5650546 w 12191999"/>
              <a:gd name="connsiteY124" fmla="*/ 2052412 h 2083506"/>
              <a:gd name="connsiteX125" fmla="*/ 5581284 w 12191999"/>
              <a:gd name="connsiteY125" fmla="*/ 2023175 h 2083506"/>
              <a:gd name="connsiteX126" fmla="*/ 5572593 w 12191999"/>
              <a:gd name="connsiteY126" fmla="*/ 2018391 h 2083506"/>
              <a:gd name="connsiteX127" fmla="*/ 5548580 w 12191999"/>
              <a:gd name="connsiteY127" fmla="*/ 2016951 h 2083506"/>
              <a:gd name="connsiteX128" fmla="*/ 5471173 w 12191999"/>
              <a:gd name="connsiteY128" fmla="*/ 2018786 h 2083506"/>
              <a:gd name="connsiteX129" fmla="*/ 5340320 w 12191999"/>
              <a:gd name="connsiteY129" fmla="*/ 2037611 h 2083506"/>
              <a:gd name="connsiteX130" fmla="*/ 5254376 w 12191999"/>
              <a:gd name="connsiteY130" fmla="*/ 2042928 h 2083506"/>
              <a:gd name="connsiteX131" fmla="*/ 5258035 w 12191999"/>
              <a:gd name="connsiteY131" fmla="*/ 2035649 h 2083506"/>
              <a:gd name="connsiteX132" fmla="*/ 5230622 w 12191999"/>
              <a:gd name="connsiteY132" fmla="*/ 2024576 h 2083506"/>
              <a:gd name="connsiteX133" fmla="*/ 5026203 w 12191999"/>
              <a:gd name="connsiteY133" fmla="*/ 2030162 h 2083506"/>
              <a:gd name="connsiteX134" fmla="*/ 4973988 w 12191999"/>
              <a:gd name="connsiteY134" fmla="*/ 2026668 h 2083506"/>
              <a:gd name="connsiteX135" fmla="*/ 4928030 w 12191999"/>
              <a:gd name="connsiteY135" fmla="*/ 2033642 h 2083506"/>
              <a:gd name="connsiteX136" fmla="*/ 4908970 w 12191999"/>
              <a:gd name="connsiteY136" fmla="*/ 2030033 h 2083506"/>
              <a:gd name="connsiteX137" fmla="*/ 4905679 w 12191999"/>
              <a:gd name="connsiteY137" fmla="*/ 2029300 h 2083506"/>
              <a:gd name="connsiteX138" fmla="*/ 4892525 w 12191999"/>
              <a:gd name="connsiteY138" fmla="*/ 2028768 h 2083506"/>
              <a:gd name="connsiteX139" fmla="*/ 4888818 w 12191999"/>
              <a:gd name="connsiteY139" fmla="*/ 2025619 h 2083506"/>
              <a:gd name="connsiteX140" fmla="*/ 4869018 w 12191999"/>
              <a:gd name="connsiteY140" fmla="*/ 2022668 h 2083506"/>
              <a:gd name="connsiteX141" fmla="*/ 4844804 w 12191999"/>
              <a:gd name="connsiteY141" fmla="*/ 2022527 h 2083506"/>
              <a:gd name="connsiteX142" fmla="*/ 4758778 w 12191999"/>
              <a:gd name="connsiteY142" fmla="*/ 2021694 h 2083506"/>
              <a:gd name="connsiteX143" fmla="*/ 4744748 w 12191999"/>
              <a:gd name="connsiteY143" fmla="*/ 2023396 h 2083506"/>
              <a:gd name="connsiteX144" fmla="*/ 4698956 w 12191999"/>
              <a:gd name="connsiteY144" fmla="*/ 2020558 h 2083506"/>
              <a:gd name="connsiteX145" fmla="*/ 4658147 w 12191999"/>
              <a:gd name="connsiteY145" fmla="*/ 2019920 h 2083506"/>
              <a:gd name="connsiteX146" fmla="*/ 4631706 w 12191999"/>
              <a:gd name="connsiteY146" fmla="*/ 2021274 h 2083506"/>
              <a:gd name="connsiteX147" fmla="*/ 4624776 w 12191999"/>
              <a:gd name="connsiteY147" fmla="*/ 2020152 h 2083506"/>
              <a:gd name="connsiteX148" fmla="*/ 4598150 w 12191999"/>
              <a:gd name="connsiteY148" fmla="*/ 2019429 h 2083506"/>
              <a:gd name="connsiteX149" fmla="*/ 4584588 w 12191999"/>
              <a:gd name="connsiteY149" fmla="*/ 2021092 h 2083506"/>
              <a:gd name="connsiteX150" fmla="*/ 4571203 w 12191999"/>
              <a:gd name="connsiteY150" fmla="*/ 2017263 h 2083506"/>
              <a:gd name="connsiteX151" fmla="*/ 4567930 w 12191999"/>
              <a:gd name="connsiteY151" fmla="*/ 2014458 h 2083506"/>
              <a:gd name="connsiteX152" fmla="*/ 4548984 w 12191999"/>
              <a:gd name="connsiteY152" fmla="*/ 2015717 h 2083506"/>
              <a:gd name="connsiteX153" fmla="*/ 4533451 w 12191999"/>
              <a:gd name="connsiteY153" fmla="*/ 2012976 h 2083506"/>
              <a:gd name="connsiteX154" fmla="*/ 4519910 w 12191999"/>
              <a:gd name="connsiteY154" fmla="*/ 2014768 h 2083506"/>
              <a:gd name="connsiteX155" fmla="*/ 4514290 w 12191999"/>
              <a:gd name="connsiteY155" fmla="*/ 2014364 h 2083506"/>
              <a:gd name="connsiteX156" fmla="*/ 4500320 w 12191999"/>
              <a:gd name="connsiteY156" fmla="*/ 2013007 h 2083506"/>
              <a:gd name="connsiteX157" fmla="*/ 4476219 w 12191999"/>
              <a:gd name="connsiteY157" fmla="*/ 2009993 h 2083506"/>
              <a:gd name="connsiteX158" fmla="*/ 4468701 w 12191999"/>
              <a:gd name="connsiteY158" fmla="*/ 2009574 h 2083506"/>
              <a:gd name="connsiteX159" fmla="*/ 4452333 w 12191999"/>
              <a:gd name="connsiteY159" fmla="*/ 2004964 h 2083506"/>
              <a:gd name="connsiteX160" fmla="*/ 4420644 w 12191999"/>
              <a:gd name="connsiteY160" fmla="*/ 2001021 h 2083506"/>
              <a:gd name="connsiteX161" fmla="*/ 4364856 w 12191999"/>
              <a:gd name="connsiteY161" fmla="*/ 1987267 h 2083506"/>
              <a:gd name="connsiteX162" fmla="*/ 4332062 w 12191999"/>
              <a:gd name="connsiteY162" fmla="*/ 1980703 h 2083506"/>
              <a:gd name="connsiteX163" fmla="*/ 4309876 w 12191999"/>
              <a:gd name="connsiteY163" fmla="*/ 1974653 h 2083506"/>
              <a:gd name="connsiteX164" fmla="*/ 4244391 w 12191999"/>
              <a:gd name="connsiteY164" fmla="*/ 1966109 h 2083506"/>
              <a:gd name="connsiteX165" fmla="*/ 4132071 w 12191999"/>
              <a:gd name="connsiteY165" fmla="*/ 1954813 h 2083506"/>
              <a:gd name="connsiteX166" fmla="*/ 4109069 w 12191999"/>
              <a:gd name="connsiteY166" fmla="*/ 1951778 h 2083506"/>
              <a:gd name="connsiteX167" fmla="*/ 4092908 w 12191999"/>
              <a:gd name="connsiteY167" fmla="*/ 1946662 h 2083506"/>
              <a:gd name="connsiteX168" fmla="*/ 4092306 w 12191999"/>
              <a:gd name="connsiteY168" fmla="*/ 1943291 h 2083506"/>
              <a:gd name="connsiteX169" fmla="*/ 4080234 w 12191999"/>
              <a:gd name="connsiteY169" fmla="*/ 1941219 h 2083506"/>
              <a:gd name="connsiteX170" fmla="*/ 4077778 w 12191999"/>
              <a:gd name="connsiteY170" fmla="*/ 1940145 h 2083506"/>
              <a:gd name="connsiteX171" fmla="*/ 4062936 w 12191999"/>
              <a:gd name="connsiteY171" fmla="*/ 1934506 h 2083506"/>
              <a:gd name="connsiteX172" fmla="*/ 4012506 w 12191999"/>
              <a:gd name="connsiteY172" fmla="*/ 1935475 h 2083506"/>
              <a:gd name="connsiteX173" fmla="*/ 3965880 w 12191999"/>
              <a:gd name="connsiteY173" fmla="*/ 1925968 h 2083506"/>
              <a:gd name="connsiteX174" fmla="*/ 3765338 w 12191999"/>
              <a:gd name="connsiteY174" fmla="*/ 1906649 h 2083506"/>
              <a:gd name="connsiteX175" fmla="*/ 3749493 w 12191999"/>
              <a:gd name="connsiteY175" fmla="*/ 1893071 h 2083506"/>
              <a:gd name="connsiteX176" fmla="*/ 3672704 w 12191999"/>
              <a:gd name="connsiteY176" fmla="*/ 1881383 h 2083506"/>
              <a:gd name="connsiteX177" fmla="*/ 3530082 w 12191999"/>
              <a:gd name="connsiteY177" fmla="*/ 1883187 h 2083506"/>
              <a:gd name="connsiteX178" fmla="*/ 3387664 w 12191999"/>
              <a:gd name="connsiteY178" fmla="*/ 1862579 h 2083506"/>
              <a:gd name="connsiteX179" fmla="*/ 3371681 w 12191999"/>
              <a:gd name="connsiteY179" fmla="*/ 1865293 h 2083506"/>
              <a:gd name="connsiteX180" fmla="*/ 3355305 w 12191999"/>
              <a:gd name="connsiteY180" fmla="*/ 1865842 h 2083506"/>
              <a:gd name="connsiteX181" fmla="*/ 3353790 w 12191999"/>
              <a:gd name="connsiteY181" fmla="*/ 1865158 h 2083506"/>
              <a:gd name="connsiteX182" fmla="*/ 3336210 w 12191999"/>
              <a:gd name="connsiteY182" fmla="*/ 1863564 h 2083506"/>
              <a:gd name="connsiteX183" fmla="*/ 3331381 w 12191999"/>
              <a:gd name="connsiteY183" fmla="*/ 1864716 h 2083506"/>
              <a:gd name="connsiteX184" fmla="*/ 3319012 w 12191999"/>
              <a:gd name="connsiteY184" fmla="*/ 1864093 h 2083506"/>
              <a:gd name="connsiteX185" fmla="*/ 3293818 w 12191999"/>
              <a:gd name="connsiteY185" fmla="*/ 1864135 h 2083506"/>
              <a:gd name="connsiteX186" fmla="*/ 3289881 w 12191999"/>
              <a:gd name="connsiteY186" fmla="*/ 1862954 h 2083506"/>
              <a:gd name="connsiteX187" fmla="*/ 3253090 w 12191999"/>
              <a:gd name="connsiteY187" fmla="*/ 1861164 h 2083506"/>
              <a:gd name="connsiteX188" fmla="*/ 3252949 w 12191999"/>
              <a:gd name="connsiteY188" fmla="*/ 1860574 h 2083506"/>
              <a:gd name="connsiteX189" fmla="*/ 3244187 w 12191999"/>
              <a:gd name="connsiteY189" fmla="*/ 1857604 h 2083506"/>
              <a:gd name="connsiteX190" fmla="*/ 3246570 w 12191999"/>
              <a:gd name="connsiteY190" fmla="*/ 1852946 h 2083506"/>
              <a:gd name="connsiteX191" fmla="*/ 3237810 w 12191999"/>
              <a:gd name="connsiteY191" fmla="*/ 1853064 h 2083506"/>
              <a:gd name="connsiteX192" fmla="*/ 3230822 w 12191999"/>
              <a:gd name="connsiteY192" fmla="*/ 1855474 h 2083506"/>
              <a:gd name="connsiteX193" fmla="*/ 3136549 w 12191999"/>
              <a:gd name="connsiteY193" fmla="*/ 1874037 h 2083506"/>
              <a:gd name="connsiteX194" fmla="*/ 2845754 w 12191999"/>
              <a:gd name="connsiteY194" fmla="*/ 1910932 h 2083506"/>
              <a:gd name="connsiteX195" fmla="*/ 2786878 w 12191999"/>
              <a:gd name="connsiteY195" fmla="*/ 1917162 h 2083506"/>
              <a:gd name="connsiteX196" fmla="*/ 2725298 w 12191999"/>
              <a:gd name="connsiteY196" fmla="*/ 1912340 h 2083506"/>
              <a:gd name="connsiteX197" fmla="*/ 2697754 w 12191999"/>
              <a:gd name="connsiteY197" fmla="*/ 1914863 h 2083506"/>
              <a:gd name="connsiteX198" fmla="*/ 2568063 w 12191999"/>
              <a:gd name="connsiteY198" fmla="*/ 1936283 h 2083506"/>
              <a:gd name="connsiteX199" fmla="*/ 2489784 w 12191999"/>
              <a:gd name="connsiteY199" fmla="*/ 1943720 h 2083506"/>
              <a:gd name="connsiteX200" fmla="*/ 2458978 w 12191999"/>
              <a:gd name="connsiteY200" fmla="*/ 1938095 h 2083506"/>
              <a:gd name="connsiteX201" fmla="*/ 2318712 w 12191999"/>
              <a:gd name="connsiteY201" fmla="*/ 1934474 h 2083506"/>
              <a:gd name="connsiteX202" fmla="*/ 2268709 w 12191999"/>
              <a:gd name="connsiteY202" fmla="*/ 1940521 h 2083506"/>
              <a:gd name="connsiteX203" fmla="*/ 2264080 w 12191999"/>
              <a:gd name="connsiteY203" fmla="*/ 1941232 h 2083506"/>
              <a:gd name="connsiteX204" fmla="*/ 2254684 w 12191999"/>
              <a:gd name="connsiteY204" fmla="*/ 1943524 h 2083506"/>
              <a:gd name="connsiteX205" fmla="*/ 2252523 w 12191999"/>
              <a:gd name="connsiteY205" fmla="*/ 1943004 h 2083506"/>
              <a:gd name="connsiteX206" fmla="*/ 2173350 w 12191999"/>
              <a:gd name="connsiteY206" fmla="*/ 1929202 h 2083506"/>
              <a:gd name="connsiteX207" fmla="*/ 2155266 w 12191999"/>
              <a:gd name="connsiteY207" fmla="*/ 1920267 h 2083506"/>
              <a:gd name="connsiteX208" fmla="*/ 2091013 w 12191999"/>
              <a:gd name="connsiteY208" fmla="*/ 1914631 h 2083506"/>
              <a:gd name="connsiteX209" fmla="*/ 2030712 w 12191999"/>
              <a:gd name="connsiteY209" fmla="*/ 1897690 h 2083506"/>
              <a:gd name="connsiteX210" fmla="*/ 1908838 w 12191999"/>
              <a:gd name="connsiteY210" fmla="*/ 1892222 h 2083506"/>
              <a:gd name="connsiteX211" fmla="*/ 1877796 w 12191999"/>
              <a:gd name="connsiteY211" fmla="*/ 1883887 h 2083506"/>
              <a:gd name="connsiteX212" fmla="*/ 1875824 w 12191999"/>
              <a:gd name="connsiteY212" fmla="*/ 1879265 h 2083506"/>
              <a:gd name="connsiteX213" fmla="*/ 1823048 w 12191999"/>
              <a:gd name="connsiteY213" fmla="*/ 1881064 h 2083506"/>
              <a:gd name="connsiteX214" fmla="*/ 1765736 w 12191999"/>
              <a:gd name="connsiteY214" fmla="*/ 1856578 h 2083506"/>
              <a:gd name="connsiteX215" fmla="*/ 1725669 w 12191999"/>
              <a:gd name="connsiteY215" fmla="*/ 1833744 h 2083506"/>
              <a:gd name="connsiteX216" fmla="*/ 1725216 w 12191999"/>
              <a:gd name="connsiteY216" fmla="*/ 1829447 h 2083506"/>
              <a:gd name="connsiteX217" fmla="*/ 1721485 w 12191999"/>
              <a:gd name="connsiteY217" fmla="*/ 1828960 h 2083506"/>
              <a:gd name="connsiteX218" fmla="*/ 1717786 w 12191999"/>
              <a:gd name="connsiteY218" fmla="*/ 1832224 h 2083506"/>
              <a:gd name="connsiteX219" fmla="*/ 1689907 w 12191999"/>
              <a:gd name="connsiteY219" fmla="*/ 1825425 h 2083506"/>
              <a:gd name="connsiteX220" fmla="*/ 1688093 w 12191999"/>
              <a:gd name="connsiteY220" fmla="*/ 1817391 h 2083506"/>
              <a:gd name="connsiteX221" fmla="*/ 1496789 w 12191999"/>
              <a:gd name="connsiteY221" fmla="*/ 1805297 h 2083506"/>
              <a:gd name="connsiteX222" fmla="*/ 1392839 w 12191999"/>
              <a:gd name="connsiteY222" fmla="*/ 1758649 h 2083506"/>
              <a:gd name="connsiteX223" fmla="*/ 1360872 w 12191999"/>
              <a:gd name="connsiteY223" fmla="*/ 1752441 h 2083506"/>
              <a:gd name="connsiteX224" fmla="*/ 1313885 w 12191999"/>
              <a:gd name="connsiteY224" fmla="*/ 1731785 h 2083506"/>
              <a:gd name="connsiteX225" fmla="*/ 1247665 w 12191999"/>
              <a:gd name="connsiteY225" fmla="*/ 1727765 h 2083506"/>
              <a:gd name="connsiteX226" fmla="*/ 1196850 w 12191999"/>
              <a:gd name="connsiteY226" fmla="*/ 1729622 h 2083506"/>
              <a:gd name="connsiteX227" fmla="*/ 1168728 w 12191999"/>
              <a:gd name="connsiteY227" fmla="*/ 1728550 h 2083506"/>
              <a:gd name="connsiteX228" fmla="*/ 1096918 w 12191999"/>
              <a:gd name="connsiteY228" fmla="*/ 1721485 h 2083506"/>
              <a:gd name="connsiteX229" fmla="*/ 1094082 w 12191999"/>
              <a:gd name="connsiteY229" fmla="*/ 1720113 h 2083506"/>
              <a:gd name="connsiteX230" fmla="*/ 1040782 w 12191999"/>
              <a:gd name="connsiteY230" fmla="*/ 1721762 h 2083506"/>
              <a:gd name="connsiteX231" fmla="*/ 955980 w 12191999"/>
              <a:gd name="connsiteY231" fmla="*/ 1719289 h 2083506"/>
              <a:gd name="connsiteX232" fmla="*/ 926108 w 12191999"/>
              <a:gd name="connsiteY232" fmla="*/ 1715917 h 2083506"/>
              <a:gd name="connsiteX233" fmla="*/ 876049 w 12191999"/>
              <a:gd name="connsiteY233" fmla="*/ 1710422 h 2083506"/>
              <a:gd name="connsiteX234" fmla="*/ 839194 w 12191999"/>
              <a:gd name="connsiteY234" fmla="*/ 1700176 h 2083506"/>
              <a:gd name="connsiteX235" fmla="*/ 797112 w 12191999"/>
              <a:gd name="connsiteY235" fmla="*/ 1698014 h 2083506"/>
              <a:gd name="connsiteX236" fmla="*/ 786610 w 12191999"/>
              <a:gd name="connsiteY236" fmla="*/ 1705455 h 2083506"/>
              <a:gd name="connsiteX237" fmla="*/ 741833 w 12191999"/>
              <a:gd name="connsiteY237" fmla="*/ 1700566 h 2083506"/>
              <a:gd name="connsiteX238" fmla="*/ 673985 w 12191999"/>
              <a:gd name="connsiteY238" fmla="*/ 1692278 h 2083506"/>
              <a:gd name="connsiteX239" fmla="*/ 634665 w 12191999"/>
              <a:gd name="connsiteY239" fmla="*/ 1689550 h 2083506"/>
              <a:gd name="connsiteX240" fmla="*/ 527471 w 12191999"/>
              <a:gd name="connsiteY240" fmla="*/ 1679869 h 2083506"/>
              <a:gd name="connsiteX241" fmla="*/ 420260 w 12191999"/>
              <a:gd name="connsiteY241" fmla="*/ 1668475 h 2083506"/>
              <a:gd name="connsiteX242" fmla="*/ 357630 w 12191999"/>
              <a:gd name="connsiteY242" fmla="*/ 1652142 h 2083506"/>
              <a:gd name="connsiteX243" fmla="*/ 269407 w 12191999"/>
              <a:gd name="connsiteY243" fmla="*/ 1643812 h 2083506"/>
              <a:gd name="connsiteX244" fmla="*/ 254769 w 12191999"/>
              <a:gd name="connsiteY244" fmla="*/ 1641013 h 2083506"/>
              <a:gd name="connsiteX245" fmla="*/ 150763 w 12191999"/>
              <a:gd name="connsiteY245" fmla="*/ 1628143 h 2083506"/>
              <a:gd name="connsiteX246" fmla="*/ 29133 w 12191999"/>
              <a:gd name="connsiteY246" fmla="*/ 1626172 h 2083506"/>
              <a:gd name="connsiteX247" fmla="*/ 0 w 12191999"/>
              <a:gd name="connsiteY247" fmla="*/ 1619589 h 208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</a:cxnLst>
            <a:rect l="l" t="t" r="r" b="b"/>
            <a:pathLst>
              <a:path w="12191999" h="2083506">
                <a:moveTo>
                  <a:pt x="0" y="0"/>
                </a:moveTo>
                <a:lnTo>
                  <a:pt x="9429748" y="0"/>
                </a:lnTo>
                <a:lnTo>
                  <a:pt x="9429748" y="1"/>
                </a:lnTo>
                <a:lnTo>
                  <a:pt x="12191999" y="1"/>
                </a:lnTo>
                <a:lnTo>
                  <a:pt x="12191999" y="1164372"/>
                </a:lnTo>
                <a:lnTo>
                  <a:pt x="12147852" y="1163783"/>
                </a:lnTo>
                <a:cubicBezTo>
                  <a:pt x="12063101" y="1189107"/>
                  <a:pt x="12045020" y="1156925"/>
                  <a:pt x="11993604" y="1153496"/>
                </a:cubicBezTo>
                <a:cubicBezTo>
                  <a:pt x="11954216" y="1165241"/>
                  <a:pt x="11911195" y="1167350"/>
                  <a:pt x="11865319" y="1176624"/>
                </a:cubicBezTo>
                <a:cubicBezTo>
                  <a:pt x="11822513" y="1184682"/>
                  <a:pt x="11766915" y="1201558"/>
                  <a:pt x="11718353" y="1209136"/>
                </a:cubicBezTo>
                <a:cubicBezTo>
                  <a:pt x="11675379" y="1217463"/>
                  <a:pt x="11638007" y="1216639"/>
                  <a:pt x="11609067" y="1218512"/>
                </a:cubicBezTo>
                <a:cubicBezTo>
                  <a:pt x="11597582" y="1221322"/>
                  <a:pt x="11554280" y="1243577"/>
                  <a:pt x="11545958" y="1240430"/>
                </a:cubicBezTo>
                <a:lnTo>
                  <a:pt x="11445770" y="1225780"/>
                </a:lnTo>
                <a:cubicBezTo>
                  <a:pt x="11425543" y="1230782"/>
                  <a:pt x="11413740" y="1222096"/>
                  <a:pt x="11398842" y="1227250"/>
                </a:cubicBezTo>
                <a:cubicBezTo>
                  <a:pt x="11367060" y="1233093"/>
                  <a:pt x="11269285" y="1263712"/>
                  <a:pt x="11240093" y="1266797"/>
                </a:cubicBezTo>
                <a:cubicBezTo>
                  <a:pt x="11197297" y="1273685"/>
                  <a:pt x="11181311" y="1272682"/>
                  <a:pt x="11141364" y="1288059"/>
                </a:cubicBezTo>
                <a:cubicBezTo>
                  <a:pt x="11099891" y="1305386"/>
                  <a:pt x="11051533" y="1319157"/>
                  <a:pt x="11015396" y="1353104"/>
                </a:cubicBezTo>
                <a:cubicBezTo>
                  <a:pt x="11009424" y="1362217"/>
                  <a:pt x="10992328" y="1361966"/>
                  <a:pt x="10973905" y="1365109"/>
                </a:cubicBezTo>
                <a:cubicBezTo>
                  <a:pt x="10955482" y="1368254"/>
                  <a:pt x="10907369" y="1372817"/>
                  <a:pt x="10904858" y="1371966"/>
                </a:cubicBezTo>
                <a:cubicBezTo>
                  <a:pt x="10880521" y="1379494"/>
                  <a:pt x="10873670" y="1399734"/>
                  <a:pt x="10827883" y="1410270"/>
                </a:cubicBezTo>
                <a:cubicBezTo>
                  <a:pt x="10790248" y="1415655"/>
                  <a:pt x="10724899" y="1420726"/>
                  <a:pt x="10690996" y="1426394"/>
                </a:cubicBezTo>
                <a:cubicBezTo>
                  <a:pt x="10676463" y="1423331"/>
                  <a:pt x="10634514" y="1436908"/>
                  <a:pt x="10624461" y="1444283"/>
                </a:cubicBezTo>
                <a:cubicBezTo>
                  <a:pt x="10601952" y="1468442"/>
                  <a:pt x="10536224" y="1460228"/>
                  <a:pt x="10517208" y="1478947"/>
                </a:cubicBezTo>
                <a:cubicBezTo>
                  <a:pt x="10509508" y="1482271"/>
                  <a:pt x="10505833" y="1468818"/>
                  <a:pt x="10497937" y="1469831"/>
                </a:cubicBezTo>
                <a:lnTo>
                  <a:pt x="10471201" y="1486037"/>
                </a:lnTo>
                <a:lnTo>
                  <a:pt x="10448263" y="1478223"/>
                </a:lnTo>
                <a:lnTo>
                  <a:pt x="10388089" y="1507175"/>
                </a:lnTo>
                <a:cubicBezTo>
                  <a:pt x="10350285" y="1513081"/>
                  <a:pt x="10383281" y="1526586"/>
                  <a:pt x="10333720" y="1515848"/>
                </a:cubicBezTo>
                <a:cubicBezTo>
                  <a:pt x="10286428" y="1526223"/>
                  <a:pt x="10174884" y="1550019"/>
                  <a:pt x="10104338" y="1569424"/>
                </a:cubicBezTo>
                <a:cubicBezTo>
                  <a:pt x="10066963" y="1581564"/>
                  <a:pt x="9967395" y="1605712"/>
                  <a:pt x="9910445" y="1632275"/>
                </a:cubicBezTo>
                <a:cubicBezTo>
                  <a:pt x="9856131" y="1644130"/>
                  <a:pt x="9831118" y="1689967"/>
                  <a:pt x="9770872" y="1688088"/>
                </a:cubicBezTo>
                <a:cubicBezTo>
                  <a:pt x="9769882" y="1691843"/>
                  <a:pt x="9737016" y="1697044"/>
                  <a:pt x="9733849" y="1700034"/>
                </a:cubicBezTo>
                <a:lnTo>
                  <a:pt x="9703714" y="1730093"/>
                </a:lnTo>
                <a:lnTo>
                  <a:pt x="9698351" y="1730377"/>
                </a:lnTo>
                <a:lnTo>
                  <a:pt x="9632895" y="1736363"/>
                </a:lnTo>
                <a:lnTo>
                  <a:pt x="9569107" y="1741010"/>
                </a:lnTo>
                <a:cubicBezTo>
                  <a:pt x="9558961" y="1745882"/>
                  <a:pt x="9548028" y="1750646"/>
                  <a:pt x="9536451" y="1755120"/>
                </a:cubicBezTo>
                <a:lnTo>
                  <a:pt x="9529385" y="1757515"/>
                </a:lnTo>
                <a:lnTo>
                  <a:pt x="9498527" y="1753117"/>
                </a:lnTo>
                <a:lnTo>
                  <a:pt x="9436642" y="1755478"/>
                </a:lnTo>
                <a:lnTo>
                  <a:pt x="9429748" y="1756317"/>
                </a:lnTo>
                <a:lnTo>
                  <a:pt x="9429748" y="1768745"/>
                </a:lnTo>
                <a:lnTo>
                  <a:pt x="9425802" y="1769273"/>
                </a:lnTo>
                <a:cubicBezTo>
                  <a:pt x="9390751" y="1773262"/>
                  <a:pt x="9371406" y="1773457"/>
                  <a:pt x="9349763" y="1776107"/>
                </a:cubicBezTo>
                <a:cubicBezTo>
                  <a:pt x="9314721" y="1782260"/>
                  <a:pt x="9277650" y="1796217"/>
                  <a:pt x="9256503" y="1800699"/>
                </a:cubicBezTo>
                <a:lnTo>
                  <a:pt x="9222873" y="1803003"/>
                </a:lnTo>
                <a:lnTo>
                  <a:pt x="9224095" y="1807355"/>
                </a:lnTo>
                <a:lnTo>
                  <a:pt x="9211603" y="1807675"/>
                </a:lnTo>
                <a:lnTo>
                  <a:pt x="9183719" y="1807781"/>
                </a:lnTo>
                <a:cubicBezTo>
                  <a:pt x="9166319" y="1808439"/>
                  <a:pt x="9117935" y="1807396"/>
                  <a:pt x="9100221" y="1808989"/>
                </a:cubicBezTo>
                <a:cubicBezTo>
                  <a:pt x="9095111" y="1813630"/>
                  <a:pt x="9087224" y="1816160"/>
                  <a:pt x="9077439" y="1817333"/>
                </a:cubicBezTo>
                <a:lnTo>
                  <a:pt x="9055889" y="1817464"/>
                </a:lnTo>
                <a:lnTo>
                  <a:pt x="8930912" y="1828648"/>
                </a:lnTo>
                <a:lnTo>
                  <a:pt x="8913729" y="1829483"/>
                </a:lnTo>
                <a:lnTo>
                  <a:pt x="8904423" y="1833234"/>
                </a:lnTo>
                <a:cubicBezTo>
                  <a:pt x="8897319" y="1833982"/>
                  <a:pt x="8876911" y="1833498"/>
                  <a:pt x="8871099" y="1833979"/>
                </a:cubicBezTo>
                <a:lnTo>
                  <a:pt x="8869557" y="1836113"/>
                </a:lnTo>
                <a:cubicBezTo>
                  <a:pt x="8851043" y="1839524"/>
                  <a:pt x="8781405" y="1850882"/>
                  <a:pt x="8760021" y="1854442"/>
                </a:cubicBezTo>
                <a:cubicBezTo>
                  <a:pt x="8755749" y="1851161"/>
                  <a:pt x="8746183" y="1856343"/>
                  <a:pt x="8741254" y="1857469"/>
                </a:cubicBezTo>
                <a:cubicBezTo>
                  <a:pt x="8740491" y="1855259"/>
                  <a:pt x="8728559" y="1854585"/>
                  <a:pt x="8725039" y="1856552"/>
                </a:cubicBezTo>
                <a:cubicBezTo>
                  <a:pt x="8641157" y="1867333"/>
                  <a:pt x="8683145" y="1845054"/>
                  <a:pt x="8635265" y="1859168"/>
                </a:cubicBezTo>
                <a:cubicBezTo>
                  <a:pt x="8626795" y="1860103"/>
                  <a:pt x="8619931" y="1859212"/>
                  <a:pt x="8613911" y="1857561"/>
                </a:cubicBezTo>
                <a:lnTo>
                  <a:pt x="8604931" y="1854170"/>
                </a:lnTo>
                <a:lnTo>
                  <a:pt x="8570171" y="1860579"/>
                </a:lnTo>
                <a:cubicBezTo>
                  <a:pt x="8553049" y="1862813"/>
                  <a:pt x="8535028" y="1864294"/>
                  <a:pt x="8516537" y="1864971"/>
                </a:cubicBezTo>
                <a:cubicBezTo>
                  <a:pt x="8512388" y="1860455"/>
                  <a:pt x="8497874" y="1866870"/>
                  <a:pt x="8491046" y="1868141"/>
                </a:cubicBezTo>
                <a:cubicBezTo>
                  <a:pt x="8490975" y="1865191"/>
                  <a:pt x="8475847" y="1863778"/>
                  <a:pt x="8470478" y="1866216"/>
                </a:cubicBezTo>
                <a:cubicBezTo>
                  <a:pt x="8357654" y="1876758"/>
                  <a:pt x="8421139" y="1849210"/>
                  <a:pt x="8353433" y="1865729"/>
                </a:cubicBezTo>
                <a:lnTo>
                  <a:pt x="8347675" y="1865075"/>
                </a:lnTo>
                <a:lnTo>
                  <a:pt x="8343939" y="1865677"/>
                </a:lnTo>
                <a:cubicBezTo>
                  <a:pt x="8309852" y="1870841"/>
                  <a:pt x="8272587" y="1875809"/>
                  <a:pt x="8221566" y="1881148"/>
                </a:cubicBezTo>
                <a:cubicBezTo>
                  <a:pt x="8158043" y="1892960"/>
                  <a:pt x="8095547" y="1914042"/>
                  <a:pt x="8066095" y="1919902"/>
                </a:cubicBezTo>
                <a:cubicBezTo>
                  <a:pt x="8058949" y="1919234"/>
                  <a:pt x="8051921" y="1917862"/>
                  <a:pt x="8044849" y="1916308"/>
                </a:cubicBezTo>
                <a:lnTo>
                  <a:pt x="8041142" y="1915506"/>
                </a:lnTo>
                <a:lnTo>
                  <a:pt x="8022159" y="1911521"/>
                </a:lnTo>
                <a:lnTo>
                  <a:pt x="7944932" y="1917265"/>
                </a:lnTo>
                <a:lnTo>
                  <a:pt x="7879011" y="1928570"/>
                </a:lnTo>
                <a:lnTo>
                  <a:pt x="7865529" y="1934399"/>
                </a:lnTo>
                <a:lnTo>
                  <a:pt x="7774801" y="1947969"/>
                </a:lnTo>
                <a:lnTo>
                  <a:pt x="7748398" y="1955982"/>
                </a:lnTo>
                <a:lnTo>
                  <a:pt x="7740684" y="1955717"/>
                </a:lnTo>
                <a:cubicBezTo>
                  <a:pt x="7728362" y="1958584"/>
                  <a:pt x="7714099" y="1968442"/>
                  <a:pt x="7712976" y="1960442"/>
                </a:cubicBezTo>
                <a:lnTo>
                  <a:pt x="7699956" y="1966104"/>
                </a:lnTo>
                <a:lnTo>
                  <a:pt x="7684158" y="1962927"/>
                </a:lnTo>
                <a:cubicBezTo>
                  <a:pt x="7674684" y="1962643"/>
                  <a:pt x="7652105" y="1963177"/>
                  <a:pt x="7643109" y="1964400"/>
                </a:cubicBezTo>
                <a:lnTo>
                  <a:pt x="7630180" y="1970266"/>
                </a:lnTo>
                <a:lnTo>
                  <a:pt x="7609131" y="1971774"/>
                </a:lnTo>
                <a:cubicBezTo>
                  <a:pt x="7596694" y="1971644"/>
                  <a:pt x="7570258" y="1969757"/>
                  <a:pt x="7555555" y="1969491"/>
                </a:cubicBezTo>
                <a:cubicBezTo>
                  <a:pt x="7541460" y="1966540"/>
                  <a:pt x="7530571" y="1964848"/>
                  <a:pt x="7520919" y="1970177"/>
                </a:cubicBezTo>
                <a:cubicBezTo>
                  <a:pt x="7500295" y="1966884"/>
                  <a:pt x="7480780" y="1949401"/>
                  <a:pt x="7456258" y="1960468"/>
                </a:cubicBezTo>
                <a:cubicBezTo>
                  <a:pt x="7434946" y="1957506"/>
                  <a:pt x="7435772" y="1952500"/>
                  <a:pt x="7393047" y="1952408"/>
                </a:cubicBezTo>
                <a:cubicBezTo>
                  <a:pt x="7356520" y="1952860"/>
                  <a:pt x="7236307" y="1958626"/>
                  <a:pt x="7199912" y="1959913"/>
                </a:cubicBezTo>
                <a:cubicBezTo>
                  <a:pt x="7176501" y="1959942"/>
                  <a:pt x="7160098" y="1958343"/>
                  <a:pt x="7146774" y="1956641"/>
                </a:cubicBezTo>
                <a:lnTo>
                  <a:pt x="7122244" y="1953891"/>
                </a:lnTo>
                <a:lnTo>
                  <a:pt x="7032241" y="1962723"/>
                </a:lnTo>
                <a:cubicBezTo>
                  <a:pt x="6997214" y="1965198"/>
                  <a:pt x="6963725" y="1968396"/>
                  <a:pt x="6941492" y="1976868"/>
                </a:cubicBezTo>
                <a:cubicBezTo>
                  <a:pt x="6947015" y="1970398"/>
                  <a:pt x="6923088" y="1965379"/>
                  <a:pt x="6906514" y="1968589"/>
                </a:cubicBezTo>
                <a:cubicBezTo>
                  <a:pt x="6925890" y="1943204"/>
                  <a:pt x="6840983" y="1991464"/>
                  <a:pt x="6826395" y="1974141"/>
                </a:cubicBezTo>
                <a:cubicBezTo>
                  <a:pt x="6825676" y="1990223"/>
                  <a:pt x="6751393" y="2017492"/>
                  <a:pt x="6716431" y="2004297"/>
                </a:cubicBezTo>
                <a:cubicBezTo>
                  <a:pt x="6663167" y="2007518"/>
                  <a:pt x="6625450" y="2020811"/>
                  <a:pt x="6569607" y="2015496"/>
                </a:cubicBezTo>
                <a:cubicBezTo>
                  <a:pt x="6567874" y="2017648"/>
                  <a:pt x="6565034" y="2019449"/>
                  <a:pt x="6561430" y="2020996"/>
                </a:cubicBezTo>
                <a:lnTo>
                  <a:pt x="6549371" y="2024747"/>
                </a:lnTo>
                <a:lnTo>
                  <a:pt x="6547040" y="2024474"/>
                </a:lnTo>
                <a:cubicBezTo>
                  <a:pt x="6537882" y="2024425"/>
                  <a:pt x="6533193" y="2025332"/>
                  <a:pt x="6530482" y="2026659"/>
                </a:cubicBezTo>
                <a:lnTo>
                  <a:pt x="6528565" y="2028600"/>
                </a:lnTo>
                <a:lnTo>
                  <a:pt x="6517741" y="2030558"/>
                </a:lnTo>
                <a:lnTo>
                  <a:pt x="6497855" y="2035650"/>
                </a:lnTo>
                <a:lnTo>
                  <a:pt x="6492785" y="2035444"/>
                </a:lnTo>
                <a:lnTo>
                  <a:pt x="6460692" y="2041321"/>
                </a:lnTo>
                <a:lnTo>
                  <a:pt x="6459609" y="2040851"/>
                </a:lnTo>
                <a:cubicBezTo>
                  <a:pt x="6456451" y="2039933"/>
                  <a:pt x="6452734" y="2039508"/>
                  <a:pt x="6447765" y="2040102"/>
                </a:cubicBezTo>
                <a:cubicBezTo>
                  <a:pt x="6446007" y="2031126"/>
                  <a:pt x="6441093" y="2037380"/>
                  <a:pt x="6426590" y="2039928"/>
                </a:cubicBezTo>
                <a:cubicBezTo>
                  <a:pt x="6423606" y="2033241"/>
                  <a:pt x="6413230" y="2032925"/>
                  <a:pt x="6401693" y="2033537"/>
                </a:cubicBezTo>
                <a:lnTo>
                  <a:pt x="6387141" y="2033161"/>
                </a:lnTo>
                <a:lnTo>
                  <a:pt x="6357846" y="2036782"/>
                </a:lnTo>
                <a:lnTo>
                  <a:pt x="6342914" y="2037585"/>
                </a:lnTo>
                <a:lnTo>
                  <a:pt x="6336300" y="2038781"/>
                </a:lnTo>
                <a:lnTo>
                  <a:pt x="6317178" y="2038968"/>
                </a:lnTo>
                <a:lnTo>
                  <a:pt x="6161427" y="2047338"/>
                </a:lnTo>
                <a:cubicBezTo>
                  <a:pt x="6147824" y="2057658"/>
                  <a:pt x="6118908" y="2077615"/>
                  <a:pt x="6097339" y="2082438"/>
                </a:cubicBezTo>
                <a:cubicBezTo>
                  <a:pt x="6090149" y="2084046"/>
                  <a:pt x="6083776" y="2083972"/>
                  <a:pt x="6079059" y="2081299"/>
                </a:cubicBezTo>
                <a:cubicBezTo>
                  <a:pt x="6063900" y="2082334"/>
                  <a:pt x="6011621" y="2084537"/>
                  <a:pt x="5998439" y="2070958"/>
                </a:cubicBezTo>
                <a:cubicBezTo>
                  <a:pt x="5976443" y="2071759"/>
                  <a:pt x="5925514" y="2069780"/>
                  <a:pt x="5904290" y="2070255"/>
                </a:cubicBezTo>
                <a:cubicBezTo>
                  <a:pt x="5871515" y="2066244"/>
                  <a:pt x="5843986" y="2088249"/>
                  <a:pt x="5814867" y="2079032"/>
                </a:cubicBezTo>
                <a:cubicBezTo>
                  <a:pt x="5792003" y="2070559"/>
                  <a:pt x="5750009" y="2076273"/>
                  <a:pt x="5725743" y="2070558"/>
                </a:cubicBezTo>
                <a:cubicBezTo>
                  <a:pt x="5716432" y="2058355"/>
                  <a:pt x="5667424" y="2047322"/>
                  <a:pt x="5650546" y="2052412"/>
                </a:cubicBezTo>
                <a:cubicBezTo>
                  <a:pt x="5614627" y="2046084"/>
                  <a:pt x="5608108" y="2028306"/>
                  <a:pt x="5581284" y="2023175"/>
                </a:cubicBezTo>
                <a:lnTo>
                  <a:pt x="5572593" y="2018391"/>
                </a:lnTo>
                <a:lnTo>
                  <a:pt x="5548580" y="2016951"/>
                </a:lnTo>
                <a:cubicBezTo>
                  <a:pt x="5523726" y="2017783"/>
                  <a:pt x="5498337" y="2019663"/>
                  <a:pt x="5471173" y="2018786"/>
                </a:cubicBezTo>
                <a:cubicBezTo>
                  <a:pt x="5447687" y="2003020"/>
                  <a:pt x="5353807" y="2022324"/>
                  <a:pt x="5340320" y="2037611"/>
                </a:cubicBezTo>
                <a:cubicBezTo>
                  <a:pt x="5340015" y="2024215"/>
                  <a:pt x="5271937" y="2042455"/>
                  <a:pt x="5254376" y="2042928"/>
                </a:cubicBezTo>
                <a:cubicBezTo>
                  <a:pt x="5248522" y="2043086"/>
                  <a:pt x="5248281" y="2041270"/>
                  <a:pt x="5258035" y="2035649"/>
                </a:cubicBezTo>
                <a:cubicBezTo>
                  <a:pt x="5239374" y="2037214"/>
                  <a:pt x="5220112" y="2030252"/>
                  <a:pt x="5230622" y="2024576"/>
                </a:cubicBezTo>
                <a:cubicBezTo>
                  <a:pt x="5173932" y="2036724"/>
                  <a:pt x="5090262" y="2024645"/>
                  <a:pt x="5026203" y="2030162"/>
                </a:cubicBezTo>
                <a:cubicBezTo>
                  <a:pt x="4991280" y="2016814"/>
                  <a:pt x="5010212" y="2029164"/>
                  <a:pt x="4973988" y="2026668"/>
                </a:cubicBezTo>
                <a:cubicBezTo>
                  <a:pt x="4983896" y="2038955"/>
                  <a:pt x="4930012" y="2019774"/>
                  <a:pt x="4928030" y="2033642"/>
                </a:cubicBezTo>
                <a:cubicBezTo>
                  <a:pt x="4921501" y="2032748"/>
                  <a:pt x="4915238" y="2031445"/>
                  <a:pt x="4908970" y="2030033"/>
                </a:cubicBezTo>
                <a:lnTo>
                  <a:pt x="4905679" y="2029300"/>
                </a:lnTo>
                <a:lnTo>
                  <a:pt x="4892525" y="2028768"/>
                </a:lnTo>
                <a:lnTo>
                  <a:pt x="4888818" y="2025619"/>
                </a:lnTo>
                <a:lnTo>
                  <a:pt x="4869018" y="2022668"/>
                </a:lnTo>
                <a:cubicBezTo>
                  <a:pt x="4861602" y="2022028"/>
                  <a:pt x="4853622" y="2021880"/>
                  <a:pt x="4844804" y="2022527"/>
                </a:cubicBezTo>
                <a:cubicBezTo>
                  <a:pt x="4823110" y="2028022"/>
                  <a:pt x="4789330" y="2021287"/>
                  <a:pt x="4758778" y="2021694"/>
                </a:cubicBezTo>
                <a:lnTo>
                  <a:pt x="4744748" y="2023396"/>
                </a:lnTo>
                <a:lnTo>
                  <a:pt x="4698956" y="2020558"/>
                </a:lnTo>
                <a:cubicBezTo>
                  <a:pt x="4685921" y="2020008"/>
                  <a:pt x="4672392" y="2019718"/>
                  <a:pt x="4658147" y="2019920"/>
                </a:cubicBezTo>
                <a:lnTo>
                  <a:pt x="4631706" y="2021274"/>
                </a:lnTo>
                <a:lnTo>
                  <a:pt x="4624776" y="2020152"/>
                </a:lnTo>
                <a:cubicBezTo>
                  <a:pt x="4612703" y="2020277"/>
                  <a:pt x="4596727" y="2024226"/>
                  <a:pt x="4598150" y="2019429"/>
                </a:cubicBezTo>
                <a:lnTo>
                  <a:pt x="4584588" y="2021092"/>
                </a:lnTo>
                <a:lnTo>
                  <a:pt x="4571203" y="2017263"/>
                </a:lnTo>
                <a:cubicBezTo>
                  <a:pt x="4569736" y="2016374"/>
                  <a:pt x="4568633" y="2015427"/>
                  <a:pt x="4567930" y="2014458"/>
                </a:cubicBezTo>
                <a:lnTo>
                  <a:pt x="4548984" y="2015717"/>
                </a:lnTo>
                <a:lnTo>
                  <a:pt x="4533451" y="2012976"/>
                </a:lnTo>
                <a:lnTo>
                  <a:pt x="4519910" y="2014768"/>
                </a:lnTo>
                <a:lnTo>
                  <a:pt x="4514290" y="2014364"/>
                </a:lnTo>
                <a:lnTo>
                  <a:pt x="4500320" y="2013007"/>
                </a:lnTo>
                <a:cubicBezTo>
                  <a:pt x="4493159" y="2012056"/>
                  <a:pt x="4485144" y="2010910"/>
                  <a:pt x="4476219" y="2009993"/>
                </a:cubicBezTo>
                <a:lnTo>
                  <a:pt x="4468701" y="2009574"/>
                </a:lnTo>
                <a:lnTo>
                  <a:pt x="4452333" y="2004964"/>
                </a:lnTo>
                <a:cubicBezTo>
                  <a:pt x="4440422" y="2001479"/>
                  <a:pt x="4431048" y="1999130"/>
                  <a:pt x="4420644" y="2001021"/>
                </a:cubicBezTo>
                <a:cubicBezTo>
                  <a:pt x="4402911" y="1996519"/>
                  <a:pt x="4390524" y="1983900"/>
                  <a:pt x="4364856" y="1987267"/>
                </a:cubicBezTo>
                <a:cubicBezTo>
                  <a:pt x="4372645" y="1981550"/>
                  <a:pt x="4336350" y="1986575"/>
                  <a:pt x="4332062" y="1980703"/>
                </a:cubicBezTo>
                <a:cubicBezTo>
                  <a:pt x="4330083" y="1975974"/>
                  <a:pt x="4318612" y="1976397"/>
                  <a:pt x="4309876" y="1974653"/>
                </a:cubicBezTo>
                <a:cubicBezTo>
                  <a:pt x="4303650" y="1969824"/>
                  <a:pt x="4259693" y="1965414"/>
                  <a:pt x="4244391" y="1966109"/>
                </a:cubicBezTo>
                <a:cubicBezTo>
                  <a:pt x="4201255" y="1970914"/>
                  <a:pt x="4166558" y="1951471"/>
                  <a:pt x="4132071" y="1954813"/>
                </a:cubicBezTo>
                <a:cubicBezTo>
                  <a:pt x="4123041" y="1954358"/>
                  <a:pt x="4115554" y="1953263"/>
                  <a:pt x="4109069" y="1951778"/>
                </a:cubicBezTo>
                <a:lnTo>
                  <a:pt x="4092908" y="1946662"/>
                </a:lnTo>
                <a:cubicBezTo>
                  <a:pt x="4092707" y="1945539"/>
                  <a:pt x="4092506" y="1944415"/>
                  <a:pt x="4092306" y="1943291"/>
                </a:cubicBezTo>
                <a:lnTo>
                  <a:pt x="4080234" y="1941219"/>
                </a:lnTo>
                <a:lnTo>
                  <a:pt x="4077778" y="1940145"/>
                </a:lnTo>
                <a:cubicBezTo>
                  <a:pt x="4073105" y="1938081"/>
                  <a:pt x="4068339" y="1936119"/>
                  <a:pt x="4062936" y="1934506"/>
                </a:cubicBezTo>
                <a:cubicBezTo>
                  <a:pt x="4048082" y="1947155"/>
                  <a:pt x="4014523" y="1922869"/>
                  <a:pt x="4012506" y="1935475"/>
                </a:cubicBezTo>
                <a:cubicBezTo>
                  <a:pt x="3980228" y="1928812"/>
                  <a:pt x="3986775" y="1942559"/>
                  <a:pt x="3965880" y="1925968"/>
                </a:cubicBezTo>
                <a:cubicBezTo>
                  <a:pt x="3899515" y="1923414"/>
                  <a:pt x="3830855" y="1902158"/>
                  <a:pt x="3765338" y="1906649"/>
                </a:cubicBezTo>
                <a:cubicBezTo>
                  <a:pt x="3780686" y="1902635"/>
                  <a:pt x="3768784" y="1893856"/>
                  <a:pt x="3749493" y="1893071"/>
                </a:cubicBezTo>
                <a:cubicBezTo>
                  <a:pt x="3807776" y="1876857"/>
                  <a:pt x="3656400" y="1898030"/>
                  <a:pt x="3672704" y="1881383"/>
                </a:cubicBezTo>
                <a:cubicBezTo>
                  <a:pt x="3645532" y="1893973"/>
                  <a:pt x="3537791" y="1900656"/>
                  <a:pt x="3530082" y="1883187"/>
                </a:cubicBezTo>
                <a:cubicBezTo>
                  <a:pt x="3479808" y="1875044"/>
                  <a:pt x="3426017" y="1877998"/>
                  <a:pt x="3387664" y="1862579"/>
                </a:cubicBezTo>
                <a:cubicBezTo>
                  <a:pt x="3382649" y="1863935"/>
                  <a:pt x="3377277" y="1864791"/>
                  <a:pt x="3371681" y="1865293"/>
                </a:cubicBezTo>
                <a:lnTo>
                  <a:pt x="3355305" y="1865842"/>
                </a:lnTo>
                <a:lnTo>
                  <a:pt x="3353790" y="1865158"/>
                </a:lnTo>
                <a:cubicBezTo>
                  <a:pt x="3346144" y="1863282"/>
                  <a:pt x="3340687" y="1863057"/>
                  <a:pt x="3336210" y="1863564"/>
                </a:cubicBezTo>
                <a:lnTo>
                  <a:pt x="3331381" y="1864716"/>
                </a:lnTo>
                <a:lnTo>
                  <a:pt x="3319012" y="1864093"/>
                </a:lnTo>
                <a:lnTo>
                  <a:pt x="3293818" y="1864135"/>
                </a:lnTo>
                <a:lnTo>
                  <a:pt x="3289881" y="1862954"/>
                </a:lnTo>
                <a:lnTo>
                  <a:pt x="3253090" y="1861164"/>
                </a:lnTo>
                <a:cubicBezTo>
                  <a:pt x="3253042" y="1860968"/>
                  <a:pt x="3252996" y="1860771"/>
                  <a:pt x="3252949" y="1860574"/>
                </a:cubicBezTo>
                <a:cubicBezTo>
                  <a:pt x="3251799" y="1859213"/>
                  <a:pt x="3249368" y="1858131"/>
                  <a:pt x="3244187" y="1857604"/>
                </a:cubicBezTo>
                <a:cubicBezTo>
                  <a:pt x="3250860" y="1853873"/>
                  <a:pt x="3250577" y="1852999"/>
                  <a:pt x="3246570" y="1852946"/>
                </a:cubicBezTo>
                <a:lnTo>
                  <a:pt x="3237810" y="1853064"/>
                </a:lnTo>
                <a:lnTo>
                  <a:pt x="3230822" y="1855474"/>
                </a:lnTo>
                <a:cubicBezTo>
                  <a:pt x="3206812" y="1862286"/>
                  <a:pt x="3176733" y="1868865"/>
                  <a:pt x="3136549" y="1874037"/>
                </a:cubicBezTo>
                <a:cubicBezTo>
                  <a:pt x="3081163" y="1880168"/>
                  <a:pt x="2902557" y="1900580"/>
                  <a:pt x="2845754" y="1910932"/>
                </a:cubicBezTo>
                <a:cubicBezTo>
                  <a:pt x="2860822" y="1944376"/>
                  <a:pt x="2813389" y="1905358"/>
                  <a:pt x="2786878" y="1917162"/>
                </a:cubicBezTo>
                <a:cubicBezTo>
                  <a:pt x="2766803" y="1917398"/>
                  <a:pt x="2741628" y="1915886"/>
                  <a:pt x="2725298" y="1912340"/>
                </a:cubicBezTo>
                <a:cubicBezTo>
                  <a:pt x="2716680" y="1911427"/>
                  <a:pt x="2707572" y="1911972"/>
                  <a:pt x="2697754" y="1914863"/>
                </a:cubicBezTo>
                <a:cubicBezTo>
                  <a:pt x="2667185" y="1939014"/>
                  <a:pt x="2622149" y="1926211"/>
                  <a:pt x="2568063" y="1936283"/>
                </a:cubicBezTo>
                <a:cubicBezTo>
                  <a:pt x="2552625" y="1932001"/>
                  <a:pt x="2502682" y="1953378"/>
                  <a:pt x="2489784" y="1943720"/>
                </a:cubicBezTo>
                <a:cubicBezTo>
                  <a:pt x="2478524" y="1943155"/>
                  <a:pt x="2467418" y="1949411"/>
                  <a:pt x="2458978" y="1938095"/>
                </a:cubicBezTo>
                <a:cubicBezTo>
                  <a:pt x="2417552" y="1934639"/>
                  <a:pt x="2366376" y="1931293"/>
                  <a:pt x="2318712" y="1934474"/>
                </a:cubicBezTo>
                <a:cubicBezTo>
                  <a:pt x="2296029" y="1936526"/>
                  <a:pt x="2282069" y="1938434"/>
                  <a:pt x="2268709" y="1940521"/>
                </a:cubicBezTo>
                <a:lnTo>
                  <a:pt x="2264080" y="1941232"/>
                </a:lnTo>
                <a:lnTo>
                  <a:pt x="2254684" y="1943524"/>
                </a:lnTo>
                <a:lnTo>
                  <a:pt x="2252523" y="1943004"/>
                </a:lnTo>
                <a:lnTo>
                  <a:pt x="2173350" y="1929202"/>
                </a:lnTo>
                <a:lnTo>
                  <a:pt x="2155266" y="1920267"/>
                </a:lnTo>
                <a:lnTo>
                  <a:pt x="2091013" y="1914631"/>
                </a:lnTo>
                <a:cubicBezTo>
                  <a:pt x="2033357" y="1920614"/>
                  <a:pt x="2070513" y="1905065"/>
                  <a:pt x="2030712" y="1897690"/>
                </a:cubicBezTo>
                <a:cubicBezTo>
                  <a:pt x="1994539" y="1893055"/>
                  <a:pt x="1958569" y="1883188"/>
                  <a:pt x="1908838" y="1892222"/>
                </a:cubicBezTo>
                <a:cubicBezTo>
                  <a:pt x="1897236" y="1896147"/>
                  <a:pt x="1883338" y="1892415"/>
                  <a:pt x="1877796" y="1883887"/>
                </a:cubicBezTo>
                <a:cubicBezTo>
                  <a:pt x="1876842" y="1882419"/>
                  <a:pt x="1876177" y="1880863"/>
                  <a:pt x="1875824" y="1879265"/>
                </a:cubicBezTo>
                <a:cubicBezTo>
                  <a:pt x="1843474" y="1887199"/>
                  <a:pt x="1841511" y="1873818"/>
                  <a:pt x="1823048" y="1881064"/>
                </a:cubicBezTo>
                <a:cubicBezTo>
                  <a:pt x="1792640" y="1872164"/>
                  <a:pt x="1782358" y="1850450"/>
                  <a:pt x="1765736" y="1856578"/>
                </a:cubicBezTo>
                <a:cubicBezTo>
                  <a:pt x="1753024" y="1849107"/>
                  <a:pt x="1745932" y="1828316"/>
                  <a:pt x="1725669" y="1833744"/>
                </a:cubicBezTo>
                <a:cubicBezTo>
                  <a:pt x="1727428" y="1831405"/>
                  <a:pt x="1726953" y="1830157"/>
                  <a:pt x="1725216" y="1829447"/>
                </a:cubicBezTo>
                <a:lnTo>
                  <a:pt x="1721485" y="1828960"/>
                </a:lnTo>
                <a:lnTo>
                  <a:pt x="1717786" y="1832224"/>
                </a:lnTo>
                <a:cubicBezTo>
                  <a:pt x="1703445" y="1843277"/>
                  <a:pt x="1706547" y="1827935"/>
                  <a:pt x="1689907" y="1825425"/>
                </a:cubicBezTo>
                <a:cubicBezTo>
                  <a:pt x="1682338" y="1823445"/>
                  <a:pt x="1685181" y="1820226"/>
                  <a:pt x="1688093" y="1817391"/>
                </a:cubicBezTo>
                <a:lnTo>
                  <a:pt x="1496789" y="1805297"/>
                </a:lnTo>
                <a:cubicBezTo>
                  <a:pt x="1463551" y="1793913"/>
                  <a:pt x="1426345" y="1786892"/>
                  <a:pt x="1392839" y="1758649"/>
                </a:cubicBezTo>
                <a:cubicBezTo>
                  <a:pt x="1386461" y="1750573"/>
                  <a:pt x="1374031" y="1756918"/>
                  <a:pt x="1360872" y="1752441"/>
                </a:cubicBezTo>
                <a:cubicBezTo>
                  <a:pt x="1347711" y="1747963"/>
                  <a:pt x="1332751" y="1735898"/>
                  <a:pt x="1313885" y="1731785"/>
                </a:cubicBezTo>
                <a:cubicBezTo>
                  <a:pt x="1281989" y="1726305"/>
                  <a:pt x="1256405" y="1739744"/>
                  <a:pt x="1247665" y="1727765"/>
                </a:cubicBezTo>
                <a:cubicBezTo>
                  <a:pt x="1231363" y="1728538"/>
                  <a:pt x="1209120" y="1742556"/>
                  <a:pt x="1196850" y="1729622"/>
                </a:cubicBezTo>
                <a:cubicBezTo>
                  <a:pt x="1195195" y="1740224"/>
                  <a:pt x="1178147" y="1721561"/>
                  <a:pt x="1168728" y="1728550"/>
                </a:cubicBezTo>
                <a:cubicBezTo>
                  <a:pt x="1152073" y="1727193"/>
                  <a:pt x="1122804" y="1725926"/>
                  <a:pt x="1096918" y="1721485"/>
                </a:cubicBezTo>
                <a:lnTo>
                  <a:pt x="1094082" y="1720113"/>
                </a:lnTo>
                <a:lnTo>
                  <a:pt x="1040782" y="1721762"/>
                </a:lnTo>
                <a:cubicBezTo>
                  <a:pt x="987172" y="1722352"/>
                  <a:pt x="1023272" y="1708707"/>
                  <a:pt x="955980" y="1719289"/>
                </a:cubicBezTo>
                <a:cubicBezTo>
                  <a:pt x="948995" y="1714208"/>
                  <a:pt x="940521" y="1713816"/>
                  <a:pt x="926108" y="1715917"/>
                </a:cubicBezTo>
                <a:cubicBezTo>
                  <a:pt x="900077" y="1715834"/>
                  <a:pt x="902688" y="1703436"/>
                  <a:pt x="876049" y="1710422"/>
                </a:cubicBezTo>
                <a:cubicBezTo>
                  <a:pt x="881084" y="1703830"/>
                  <a:pt x="826830" y="1706893"/>
                  <a:pt x="839194" y="1700176"/>
                </a:cubicBezTo>
                <a:cubicBezTo>
                  <a:pt x="822548" y="1693764"/>
                  <a:pt x="813674" y="1703628"/>
                  <a:pt x="797112" y="1698014"/>
                </a:cubicBezTo>
                <a:cubicBezTo>
                  <a:pt x="778195" y="1696418"/>
                  <a:pt x="807647" y="1705364"/>
                  <a:pt x="786610" y="1705455"/>
                </a:cubicBezTo>
                <a:cubicBezTo>
                  <a:pt x="761170" y="1704357"/>
                  <a:pt x="760599" y="1716610"/>
                  <a:pt x="741833" y="1700566"/>
                </a:cubicBezTo>
                <a:lnTo>
                  <a:pt x="673985" y="1692278"/>
                </a:lnTo>
                <a:cubicBezTo>
                  <a:pt x="658515" y="1695829"/>
                  <a:pt x="646395" y="1693620"/>
                  <a:pt x="634665" y="1689550"/>
                </a:cubicBezTo>
                <a:cubicBezTo>
                  <a:pt x="599149" y="1689690"/>
                  <a:pt x="567176" y="1683160"/>
                  <a:pt x="527471" y="1679869"/>
                </a:cubicBezTo>
                <a:cubicBezTo>
                  <a:pt x="484099" y="1683240"/>
                  <a:pt x="462693" y="1671949"/>
                  <a:pt x="420260" y="1668475"/>
                </a:cubicBezTo>
                <a:cubicBezTo>
                  <a:pt x="377482" y="1677390"/>
                  <a:pt x="393500" y="1652730"/>
                  <a:pt x="357630" y="1652142"/>
                </a:cubicBezTo>
                <a:cubicBezTo>
                  <a:pt x="298692" y="1659518"/>
                  <a:pt x="359631" y="1643849"/>
                  <a:pt x="269407" y="1643812"/>
                </a:cubicBezTo>
                <a:cubicBezTo>
                  <a:pt x="264204" y="1645215"/>
                  <a:pt x="253436" y="1643159"/>
                  <a:pt x="254769" y="1641013"/>
                </a:cubicBezTo>
                <a:cubicBezTo>
                  <a:pt x="234996" y="1641090"/>
                  <a:pt x="179093" y="1626583"/>
                  <a:pt x="150763" y="1628143"/>
                </a:cubicBezTo>
                <a:cubicBezTo>
                  <a:pt x="96232" y="1619954"/>
                  <a:pt x="68845" y="1629422"/>
                  <a:pt x="29133" y="1626172"/>
                </a:cubicBezTo>
                <a:lnTo>
                  <a:pt x="0" y="1619589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98C1275-4B12-DAB5-6A23-54999A05FC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506" y="494414"/>
            <a:ext cx="7900987" cy="817403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6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Are all inpatient stays for end-of-life patients necessary?</a:t>
            </a:r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xmlns="" id="{DD1E8387-AC6B-74E7-9CE8-472EE46180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2925" y="2767015"/>
            <a:ext cx="8058150" cy="3122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843470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955A2079-FA98-4876-80F0-72364A7D2E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3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557188"/>
            <a:ext cx="7886700" cy="1133499"/>
          </a:xfrm>
        </p:spPr>
        <p:txBody>
          <a:bodyPr>
            <a:normAutofit/>
          </a:bodyPr>
          <a:lstStyle/>
          <a:p>
            <a:r>
              <a:rPr lang="en-US" sz="4200"/>
              <a:t>What Is Gold Standard Framework?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1B66570D-71C2-C739-5EE4-45B5DF18471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42578843"/>
              </p:ext>
            </p:extLst>
          </p:nvPr>
        </p:nvGraphicFramePr>
        <p:xfrm>
          <a:off x="628650" y="1828800"/>
          <a:ext cx="78867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/>
          </a:bodyPr>
          <a:lstStyle/>
          <a:p>
            <a:r>
              <a:rPr lang="en-US" sz="3500">
                <a:solidFill>
                  <a:srgbClr val="FFFFFF"/>
                </a:solidFill>
              </a:rPr>
              <a:t>Objectives of This Session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512E9100-41CE-D9C0-C680-BBE0B0DF5D5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99166359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E1D97E5-D007-AA46-CBBD-8EABD3798F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The Impact of GSF in the UK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8401C242-65EA-0338-56BC-3E79D029E3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82600" y="2420590"/>
            <a:ext cx="8178799" cy="2903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232883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83D14F4-CFC4-9B19-3A1A-4595F96E2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3897" y="1617785"/>
            <a:ext cx="2762878" cy="2405574"/>
          </a:xfrm>
        </p:spPr>
        <p:txBody>
          <a:bodyPr vert="horz" lIns="91440" tIns="45720" rIns="91440" bIns="45720" rtlCol="0" anchor="t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900"/>
              <a:t>Professor Keri Thomas- Founder of GSF and Professor of End-of-Life Care.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3EB63DFF-D91A-D833-7A16-1A37D7E716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4572" r="22322"/>
          <a:stretch>
            <a:fillRect/>
          </a:stretch>
        </p:blipFill>
        <p:spPr>
          <a:xfrm>
            <a:off x="20" y="10"/>
            <a:ext cx="5032291" cy="685799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780C4553-5AA5-ABAD-A86E-A9DB53A5546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4986051" y="0"/>
            <a:ext cx="92521" cy="6858000"/>
            <a:chOff x="12068638" y="0"/>
            <a:chExt cx="123362" cy="6858000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24314F52-50BF-91A2-1CE5-F6BA35C9457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2068638" y="0"/>
              <a:ext cx="123362" cy="6858000"/>
            </a:xfrm>
            <a:prstGeom prst="rect">
              <a:avLst/>
            </a:prstGeom>
            <a:gradFill>
              <a:gsLst>
                <a:gs pos="0">
                  <a:schemeClr val="accent2"/>
                </a:gs>
                <a:gs pos="100000">
                  <a:schemeClr val="accent5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F5C556E2-7688-DAC5-DDA8-DE5C3BE8E40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2068638" y="3527553"/>
              <a:ext cx="123362" cy="3330447"/>
            </a:xfrm>
            <a:prstGeom prst="rect">
              <a:avLst/>
            </a:prstGeom>
            <a:gradFill>
              <a:gsLst>
                <a:gs pos="1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xmlns="" val="322208485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729153-C939-78F1-9833-BF17F2AA7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Death is not the enemy; a bad death is….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40EAEE8D-E9D2-4C8B-A235-295DB4BC91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84540" y="1675227"/>
            <a:ext cx="6974919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6937991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288C6B4-AFC3-407F-A595-EFFD38D4CC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xmlns="" id="{CF236821-17FE-429B-8D2C-08E13A64EA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341754" cy="6858000"/>
          </a:xfrm>
          <a:custGeom>
            <a:avLst/>
            <a:gdLst>
              <a:gd name="connsiteX0" fmla="*/ 0 w 4455673"/>
              <a:gd name="connsiteY0" fmla="*/ 0 h 6858000"/>
              <a:gd name="connsiteX1" fmla="*/ 3242695 w 4455673"/>
              <a:gd name="connsiteY1" fmla="*/ 0 h 6858000"/>
              <a:gd name="connsiteX2" fmla="*/ 3305678 w 4455673"/>
              <a:gd name="connsiteY2" fmla="*/ 69271 h 6858000"/>
              <a:gd name="connsiteX3" fmla="*/ 4455673 w 4455673"/>
              <a:gd name="connsiteY3" fmla="*/ 3429000 h 6858000"/>
              <a:gd name="connsiteX4" fmla="*/ 3305678 w 4455673"/>
              <a:gd name="connsiteY4" fmla="*/ 6788730 h 6858000"/>
              <a:gd name="connsiteX5" fmla="*/ 3242695 w 4455673"/>
              <a:gd name="connsiteY5" fmla="*/ 6858000 h 6858000"/>
              <a:gd name="connsiteX6" fmla="*/ 0 w 4455673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55673" h="6858000">
                <a:moveTo>
                  <a:pt x="0" y="0"/>
                </a:moveTo>
                <a:lnTo>
                  <a:pt x="3242695" y="0"/>
                </a:lnTo>
                <a:lnTo>
                  <a:pt x="3305678" y="69271"/>
                </a:lnTo>
                <a:cubicBezTo>
                  <a:pt x="4016204" y="929100"/>
                  <a:pt x="4455673" y="2116944"/>
                  <a:pt x="4455673" y="3429000"/>
                </a:cubicBezTo>
                <a:cubicBezTo>
                  <a:pt x="4455673" y="4741056"/>
                  <a:pt x="4016204" y="5928900"/>
                  <a:pt x="3305678" y="6788730"/>
                </a:cubicBezTo>
                <a:lnTo>
                  <a:pt x="3242695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Freeform: Shape 13">
            <a:extLst>
              <a:ext uri="{FF2B5EF4-FFF2-40B4-BE49-F238E27FC236}">
                <a16:creationId xmlns:a16="http://schemas.microsoft.com/office/drawing/2014/main" xmlns="" id="{C0BDBCD2-E081-43AB-9119-C55465E5975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334896" cy="6858000"/>
          </a:xfrm>
          <a:custGeom>
            <a:avLst/>
            <a:gdLst>
              <a:gd name="connsiteX0" fmla="*/ 0 w 4446529"/>
              <a:gd name="connsiteY0" fmla="*/ 0 h 6858000"/>
              <a:gd name="connsiteX1" fmla="*/ 3233551 w 4446529"/>
              <a:gd name="connsiteY1" fmla="*/ 0 h 6858000"/>
              <a:gd name="connsiteX2" fmla="*/ 3296534 w 4446529"/>
              <a:gd name="connsiteY2" fmla="*/ 69271 h 6858000"/>
              <a:gd name="connsiteX3" fmla="*/ 4446529 w 4446529"/>
              <a:gd name="connsiteY3" fmla="*/ 3429000 h 6858000"/>
              <a:gd name="connsiteX4" fmla="*/ 3296534 w 4446529"/>
              <a:gd name="connsiteY4" fmla="*/ 6788730 h 6858000"/>
              <a:gd name="connsiteX5" fmla="*/ 3233551 w 4446529"/>
              <a:gd name="connsiteY5" fmla="*/ 6858000 h 6858000"/>
              <a:gd name="connsiteX6" fmla="*/ 0 w 444652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46529" h="6858000">
                <a:moveTo>
                  <a:pt x="0" y="0"/>
                </a:moveTo>
                <a:lnTo>
                  <a:pt x="3233551" y="0"/>
                </a:lnTo>
                <a:lnTo>
                  <a:pt x="3296534" y="69271"/>
                </a:lnTo>
                <a:cubicBezTo>
                  <a:pt x="4007060" y="929100"/>
                  <a:pt x="4446529" y="2116944"/>
                  <a:pt x="4446529" y="3429000"/>
                </a:cubicBezTo>
                <a:cubicBezTo>
                  <a:pt x="4446529" y="4741056"/>
                  <a:pt x="4007060" y="5928900"/>
                  <a:pt x="3296534" y="6788730"/>
                </a:cubicBezTo>
                <a:lnTo>
                  <a:pt x="3233551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8320" y="1161288"/>
            <a:ext cx="2578608" cy="1239012"/>
          </a:xfrm>
        </p:spPr>
        <p:txBody>
          <a:bodyPr anchor="ctr">
            <a:normAutofit/>
          </a:bodyPr>
          <a:lstStyle/>
          <a:p>
            <a:r>
              <a:rPr lang="en-US" sz="2400"/>
              <a:t>The Exciting Part…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98E79BE4-34FE-485A-98A5-92CE8F7C474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426546"/>
            <a:ext cx="96012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7A5F0580-5EE9-419F-96EE-B6529EF6E7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96919" y="2443480"/>
            <a:ext cx="253746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8320" y="2718054"/>
            <a:ext cx="2579180" cy="3207258"/>
          </a:xfrm>
        </p:spPr>
        <p:txBody>
          <a:bodyPr anchor="t">
            <a:normAutofit/>
          </a:bodyPr>
          <a:lstStyle/>
          <a:p>
            <a:r>
              <a:rPr lang="en-US" sz="1500"/>
              <a:t>To honor her late husband, Andrew Rodger, who died in Africa, Prof Keri decided to support three African Hospitals to pilot GOLD Care in Africa.</a:t>
            </a:r>
          </a:p>
          <a:p>
            <a:r>
              <a:rPr lang="en-US" sz="1500"/>
              <a:t>We applied as PCEA Chogoria and were selected</a:t>
            </a:r>
          </a:p>
          <a:p>
            <a:r>
              <a:rPr lang="en-US" sz="1500"/>
              <a:t>We are now set to be the first GOLD Certified Hospital in Africa</a:t>
            </a:r>
          </a:p>
          <a:p>
            <a:endParaRPr lang="en-US" sz="1500"/>
          </a:p>
          <a:p>
            <a:endParaRPr lang="en-US" sz="150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E7A645D6-9F3C-D955-147B-4F60CB50D3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75888" y="1610350"/>
            <a:ext cx="5191506" cy="3737884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Do We Identify a Patient at the End of Life</a:t>
            </a:r>
            <a:endParaRPr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AC14209-68ED-F5F3-4746-7CA3893EBD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57200" y="1948542"/>
            <a:ext cx="8229600" cy="375557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D90AAAA-C733-7456-B336-57307C1FE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Disease-Specific Feature of Deterioration- SPICT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9E7538C-3C71-A0AD-A6C5-0E08194938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2600" y="2093438"/>
            <a:ext cx="8178799" cy="3557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374302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dirty="0"/>
              <a:t>GOLD Care</a:t>
            </a:r>
            <a:r>
              <a:rPr lang="en-US" dirty="0"/>
              <a:t> AFRICA</a:t>
            </a:r>
            <a:r>
              <a:rPr dirty="0"/>
              <a:t>?</a:t>
            </a:r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xmlns="" id="{914C037C-2526-495A-7C4E-9A63199C880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8C87C7-1CBF-EF5B-A73C-8FFCE01A2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8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RED- AMBER- GREEN-BLUE CODES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F56F26C9-4D0D-CC39-0F48-C17D5CC3FE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2036" y="1675227"/>
            <a:ext cx="6299927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951379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">
            <a:extLst>
              <a:ext uri="{FF2B5EF4-FFF2-40B4-BE49-F238E27FC236}">
                <a16:creationId xmlns:a16="http://schemas.microsoft.com/office/drawing/2014/main" xmlns="" id="{3ECBE1F1-D69B-4AFA-ABD5-8E41720EF6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A82A418-F198-D54F-37DA-B905FA9AE8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155" r="50564"/>
          <a:stretch>
            <a:fillRect/>
          </a:stretch>
        </p:blipFill>
        <p:spPr>
          <a:xfrm>
            <a:off x="20" y="-2"/>
            <a:ext cx="4057627" cy="6858002"/>
          </a:xfrm>
          <a:prstGeom prst="rect">
            <a:avLst/>
          </a:prstGeom>
        </p:spPr>
      </p:pic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603A6265-E10C-4B85-9C20-E75FCAF9CC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057647" y="-1"/>
            <a:ext cx="5086352" cy="2286000"/>
          </a:xfrm>
          <a:prstGeom prst="rect">
            <a:avLst/>
          </a:prstGeom>
          <a:ln>
            <a:noFill/>
          </a:ln>
          <a:effectLst>
            <a:outerShdw blurRad="355600" dist="152400" sx="95000" sy="95000" algn="t" rotWithShape="0">
              <a:srgbClr val="000000">
                <a:alpha val="29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E4C9004-D56E-01CA-6E8B-E224FB7E1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86487" y="405685"/>
            <a:ext cx="4098726" cy="1559301"/>
          </a:xfrm>
        </p:spPr>
        <p:txBody>
          <a:bodyPr>
            <a:normAutofit/>
          </a:bodyPr>
          <a:lstStyle/>
          <a:p>
            <a:r>
              <a:rPr lang="en-US" sz="3500"/>
              <a:t>Clinical Scenario 1: Coding in Practice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CC17DE3-4237-F5E3-494C-D9AF37F46F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86487" y="2743200"/>
            <a:ext cx="3935505" cy="3496878"/>
          </a:xfrm>
        </p:spPr>
        <p:txBody>
          <a:bodyPr anchor="ctr">
            <a:normAutofit/>
          </a:bodyPr>
          <a:lstStyle/>
          <a:p>
            <a:r>
              <a:rPr lang="en-US" sz="1700"/>
              <a:t>78-year-old with dementia, heart failure &amp; ESRD</a:t>
            </a:r>
          </a:p>
          <a:p>
            <a:r>
              <a:rPr lang="en-US" sz="1700"/>
              <a:t>4 admissions in 12 months </a:t>
            </a:r>
          </a:p>
          <a:p>
            <a:r>
              <a:rPr lang="en-US" sz="1700"/>
              <a:t>Now saturating at 78 percent on 15L NRM, anuric, family declined dialysis</a:t>
            </a:r>
          </a:p>
          <a:p>
            <a:endParaRPr lang="en-US" sz="1700"/>
          </a:p>
        </p:txBody>
      </p:sp>
    </p:spTree>
    <p:extLst>
      <p:ext uri="{BB962C8B-B14F-4D97-AF65-F5344CB8AC3E}">
        <p14:creationId xmlns:p14="http://schemas.microsoft.com/office/powerpoint/2010/main" xmlns="" val="38214707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A380BA6-8CC9-6360-A865-8014CA707A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RED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556C5EA-BC9A-61DF-8702-96E3BF58C4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en-US" dirty="0"/>
              <a:t>This patient has multiple advanced organ failures with more than 3 admissions in a year. He is not responding to treatment and is actively dying. This is </a:t>
            </a:r>
            <a:r>
              <a:rPr lang="en-US" dirty="0">
                <a:solidFill>
                  <a:srgbClr val="FF0000"/>
                </a:solidFill>
              </a:rPr>
              <a:t>RED</a:t>
            </a:r>
            <a:r>
              <a:rPr lang="en-US" dirty="0"/>
              <a:t>. Response: Family conference for DNR/DNI status, focus on comfort, relieve breathlessness, oxygen for comfort, no escalation, family presence, spiritual support, dignity.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2317435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B885F18-01AE-540F-AC76-726051971B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Palliative Care?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1D763CA-8AB0-F9B0-F51C-38D1E32801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WHO Definition</a:t>
            </a:r>
          </a:p>
          <a:p>
            <a:pPr marL="0" indent="0">
              <a:buNone/>
            </a:pPr>
            <a:r>
              <a:rPr lang="en-US" dirty="0"/>
              <a:t>Palliative care is an approach that </a:t>
            </a:r>
            <a:r>
              <a:rPr lang="en-US" dirty="0">
                <a:solidFill>
                  <a:srgbClr val="FF0000"/>
                </a:solidFill>
              </a:rPr>
              <a:t>improves the quality of life</a:t>
            </a:r>
            <a:r>
              <a:rPr lang="en-US" dirty="0"/>
              <a:t> of </a:t>
            </a:r>
            <a:r>
              <a:rPr lang="en-US" dirty="0">
                <a:solidFill>
                  <a:srgbClr val="FF0000"/>
                </a:solidFill>
              </a:rPr>
              <a:t>patients and their families </a:t>
            </a:r>
            <a:r>
              <a:rPr lang="en-US" dirty="0"/>
              <a:t>facing the problems associated with </a:t>
            </a:r>
            <a:r>
              <a:rPr lang="en-US" dirty="0">
                <a:solidFill>
                  <a:srgbClr val="FF0000"/>
                </a:solidFill>
              </a:rPr>
              <a:t>life-limiting </a:t>
            </a:r>
            <a:r>
              <a:rPr lang="en-US" dirty="0"/>
              <a:t>and</a:t>
            </a:r>
            <a:r>
              <a:rPr lang="en-US" dirty="0">
                <a:solidFill>
                  <a:srgbClr val="FF0000"/>
                </a:solidFill>
              </a:rPr>
              <a:t> life-threatening illness</a:t>
            </a:r>
            <a:r>
              <a:rPr lang="en-US" dirty="0"/>
              <a:t>, through the </a:t>
            </a:r>
            <a:r>
              <a:rPr lang="en-US" dirty="0">
                <a:solidFill>
                  <a:srgbClr val="FF0000"/>
                </a:solidFill>
              </a:rPr>
              <a:t>prevention and relief of suffering </a:t>
            </a:r>
            <a:r>
              <a:rPr lang="en-US" dirty="0"/>
              <a:t>by means of early identification and impeccable assessment and treatment of </a:t>
            </a:r>
            <a:r>
              <a:rPr lang="en-US" dirty="0">
                <a:solidFill>
                  <a:srgbClr val="FF0000"/>
                </a:solidFill>
              </a:rPr>
              <a:t>pain</a:t>
            </a:r>
            <a:r>
              <a:rPr lang="en-US" dirty="0"/>
              <a:t> and other problems, </a:t>
            </a:r>
            <a:r>
              <a:rPr lang="en-US" dirty="0">
                <a:solidFill>
                  <a:srgbClr val="FF0000"/>
                </a:solidFill>
              </a:rPr>
              <a:t>physical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psychosocial,</a:t>
            </a:r>
            <a:r>
              <a:rPr lang="en-US" dirty="0"/>
              <a:t> and </a:t>
            </a:r>
            <a:r>
              <a:rPr lang="en-US" dirty="0">
                <a:solidFill>
                  <a:srgbClr val="FF0000"/>
                </a:solidFill>
              </a:rPr>
              <a:t>spiritual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473923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4AC5506-6312-4701-8D3C-40187889A94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651752"/>
            <a:ext cx="9144000" cy="73655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C7FF20-6C87-D8BF-CB33-44F7A80DB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399" y="643467"/>
            <a:ext cx="8408193" cy="744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</a:pPr>
            <a:r>
              <a:rPr lang="en-US" sz="2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Not for prognostication but for needs assessment</a:t>
            </a:r>
            <a:br>
              <a:rPr lang="en-US" sz="22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endParaRPr lang="en-US" sz="2200" kern="120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2B373563-31D0-6F14-5D38-DF41EFA7AB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5643" y="1675227"/>
            <a:ext cx="6812712" cy="439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5694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A68EB5-AFFA-2101-8096-C8CEF7AAD7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Clinical Scenario 2: Coding in Practice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7DA423BC-4319-800A-43EC-72D7AE5586A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93442980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3DB8C91-DE2F-D351-5C5A-9DDBBF996E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B050"/>
                </a:solidFill>
              </a:rPr>
              <a:t>GREEN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94D3E1-ED5D-2F09-3C81-7193B80E55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defTabSz="914400">
              <a:spcBef>
                <a:spcPts val="0"/>
              </a:spcBef>
              <a:buNone/>
              <a:defRPr/>
            </a:pPr>
            <a:r>
              <a:rPr lang="en-US" dirty="0"/>
              <a:t> This patient has an advanced malignancy but is currently not deteriorating. Prostate CA may have an indolent clinical course, with a prognosis of a year or more. This is </a:t>
            </a:r>
            <a:r>
              <a:rPr lang="en-US" dirty="0">
                <a:solidFill>
                  <a:srgbClr val="00B050"/>
                </a:solidFill>
              </a:rPr>
              <a:t>GREEN</a:t>
            </a:r>
            <a:r>
              <a:rPr lang="en-US" dirty="0"/>
              <a:t>. Response: advance care planning, pain control, prevent new complications, e.g., DVT and pressure sores, good clinic follow-up, minimize unnecessary admissions, and do community linkage.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284837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8C14E3-28CF-77C4-249C-19204EC29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Needs-Based Coding?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xmlns="" id="{0AE305CA-D5A2-A734-0482-31639612DD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9971" y="1446140"/>
            <a:ext cx="7187456" cy="4680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048596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3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C5278130-DFE0-457B-8698-88DF69019DD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2F99531B-1681-4D6E-BECB-18325B33A6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43" y="0"/>
            <a:ext cx="9141714" cy="6858000"/>
          </a:xfrm>
          <a:prstGeom prst="rect">
            <a:avLst/>
          </a:pr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0344094-430A-400B-804B-910E696A1A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8743" y="709375"/>
            <a:ext cx="8035257" cy="54333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453C67DF-7782-4E57-AB9B-F1B4811AD8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-1084243" y="1789005"/>
            <a:ext cx="5413238" cy="3244751"/>
          </a:xfrm>
          <a:prstGeom prst="rect">
            <a:avLst/>
          </a:prstGeom>
          <a:solidFill>
            <a:schemeClr val="accent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08F771F-8885-4505-31A0-5EEF27F23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725" y="675564"/>
            <a:ext cx="2707375" cy="5204085"/>
          </a:xfrm>
        </p:spPr>
        <p:txBody>
          <a:bodyPr>
            <a:normAutofit/>
          </a:bodyPr>
          <a:lstStyle/>
          <a:p>
            <a:r>
              <a:rPr lang="en-US" dirty="0"/>
              <a:t>Clinical Scenario 3: Coding in Practice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B03A5AE3-BD30-455C-842B-7626C8BEF0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 flipV="1">
            <a:off x="8524492" y="5610"/>
            <a:ext cx="0" cy="685800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xmlns="" id="{2DBECAA5-1F2D-470D-875C-8F2C2CA3E5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0" y="6118001"/>
            <a:ext cx="9144000" cy="0"/>
          </a:xfrm>
          <a:prstGeom prst="line">
            <a:avLst/>
          </a:prstGeom>
          <a:ln w="9525" cap="rnd">
            <a:solidFill>
              <a:schemeClr val="accent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F8272B48-C8C7-94E9-9975-18EF11F2133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43640325"/>
              </p:ext>
            </p:extLst>
          </p:nvPr>
        </p:nvGraphicFramePr>
        <p:xfrm>
          <a:off x="3582547" y="819369"/>
          <a:ext cx="4941945" cy="52439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23796344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8242C3B-7030-A2E7-1A56-83BC2376A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FFC000"/>
                </a:solidFill>
              </a:rPr>
              <a:t>AMBER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BCF9054-C410-583D-37FD-BABA5B2828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patient shows clear deterioration and escalating needs. He is not responding to the best available treatment. This is </a:t>
            </a:r>
            <a:r>
              <a:rPr lang="en-US" dirty="0">
                <a:solidFill>
                  <a:srgbClr val="FFC000"/>
                </a:solidFill>
              </a:rPr>
              <a:t>AMBER</a:t>
            </a:r>
            <a:r>
              <a:rPr lang="en-US" dirty="0"/>
              <a:t>. Response: optimize symptoms, discuss goals of care, prevent further admissions, and prepare the family for decline. Link the family to the community team upon discharge for home-based support (such as reducing smoke exposure).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14903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A2B1F0-142F-F0EE-06A6-0428153FE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Identify GOLD Patients?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3D3D8D84-302D-7ECC-05B4-4FA60043FB9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5275568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C541B88-1AE9-40C3-AFD5-967787C197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5F17139-31EE-46AC-B04F-DBBD852DD6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1A20CF9-B5A7-1CE4-86D1-655DA28A05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 sz="3100">
                <a:solidFill>
                  <a:schemeClr val="bg1"/>
                </a:solidFill>
              </a:rPr>
              <a:t>After Identification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xmlns="" id="{7CF625D3-71A3-4F30-A096-8EF334E959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C6754E2F-F56E-4BA3-99DD-8EBF110E34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24A69059-7C49-49C6-B071-F2A9B558E0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89D16701-DA76-4F72-BB63-E2C3FFBDFE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1CC28BE1-9DC6-43FE-9582-39F091098D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xmlns="" id="{AF9AF3F3-CE0C-4125-BDD7-346487FA0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31DFBFA-CF4D-4940-9086-26F83E5C6B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27854033-BD20-4C77-8C5B-048F4B3BDD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C93AA74-BEB3-444F-835B-7AA6ECE617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F00DF1C9-6952-4704-B8B3-95406E18E4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34783FD-297C-40D2-964B-DBAE4DE283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DE621623-0357-4FD5-A1AC-4005010259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024F346E-10A0-458F-A9CA-8C0079472F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7937A2F7-01A9-47F3-BED6-B61D998408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5B44DAF8-5073-441A-82E1-180385D3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2B0413D-0E36-4A90-8E6A-9EDC676A60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86059ECF-0D50-48AD-B67A-645EC29D33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B394906F-6BF2-447E-9886-F12708E128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45EB96B-215A-4EBF-A594-2B08222339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BA1514E9-1FD3-4C52-A42D-35AF80CE94F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43553232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47637511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0C541B88-1AE9-40C3-AFD5-967787C197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E5F17139-31EE-46AC-B04F-DBBD852DD6C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366794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998719-1195-AFDC-00C6-AC2377F66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195697"/>
            <a:ext cx="2400300" cy="423811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For GOLD Care to Work;</a:t>
            </a:r>
          </a:p>
        </p:txBody>
      </p:sp>
      <p:grpSp>
        <p:nvGrpSpPr>
          <p:cNvPr id="13" name="Graphic 38">
            <a:extLst>
              <a:ext uri="{FF2B5EF4-FFF2-40B4-BE49-F238E27FC236}">
                <a16:creationId xmlns:a16="http://schemas.microsoft.com/office/drawing/2014/main" xmlns="" id="{7CF625D3-71A3-4F30-A096-8EF334E959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202912"/>
            <a:ext cx="1432689" cy="709660"/>
            <a:chOff x="2267504" y="2540250"/>
            <a:chExt cx="1990951" cy="739640"/>
          </a:xfrm>
          <a:solidFill>
            <a:schemeClr val="bg1"/>
          </a:solidFill>
        </p:grpSpPr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C6754E2F-F56E-4BA3-99DD-8EBF110E343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267504" y="254025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5835 h 286230"/>
                <a:gd name="connsiteX8" fmla="*/ 255835 w 1990951"/>
                <a:gd name="connsiteY8" fmla="*/ 0 h 286230"/>
                <a:gd name="connsiteX9" fmla="*/ 504071 w 1990951"/>
                <a:gd name="connsiteY9" fmla="*/ 245703 h 286230"/>
                <a:gd name="connsiteX10" fmla="*/ 749773 w 1990951"/>
                <a:gd name="connsiteY10" fmla="*/ 0 h 286230"/>
                <a:gd name="connsiteX11" fmla="*/ 995476 w 1990951"/>
                <a:gd name="connsiteY11" fmla="*/ 245703 h 286230"/>
                <a:gd name="connsiteX12" fmla="*/ 1243712 w 1990951"/>
                <a:gd name="connsiteY12" fmla="*/ 0 h 286230"/>
                <a:gd name="connsiteX13" fmla="*/ 1489414 w 1990951"/>
                <a:gd name="connsiteY13" fmla="*/ 245703 h 286230"/>
                <a:gd name="connsiteX14" fmla="*/ 1735117 w 1990951"/>
                <a:gd name="connsiteY14" fmla="*/ 0 h 286230"/>
                <a:gd name="connsiteX15" fmla="*/ 1990952 w 1990951"/>
                <a:gd name="connsiteY15" fmla="*/ 255835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5835"/>
                  </a:lnTo>
                  <a:lnTo>
                    <a:pt x="255835" y="0"/>
                  </a:lnTo>
                  <a:lnTo>
                    <a:pt x="504071" y="245703"/>
                  </a:lnTo>
                  <a:lnTo>
                    <a:pt x="749773" y="0"/>
                  </a:lnTo>
                  <a:lnTo>
                    <a:pt x="995476" y="245703"/>
                  </a:lnTo>
                  <a:lnTo>
                    <a:pt x="1243712" y="0"/>
                  </a:lnTo>
                  <a:lnTo>
                    <a:pt x="1489414" y="245703"/>
                  </a:lnTo>
                  <a:lnTo>
                    <a:pt x="1735117" y="0"/>
                  </a:lnTo>
                  <a:lnTo>
                    <a:pt x="1990952" y="255835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24A69059-7C49-49C6-B071-F2A9B558E02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2267504" y="2993660"/>
              <a:ext cx="1990951" cy="286230"/>
            </a:xfrm>
            <a:custGeom>
              <a:avLst/>
              <a:gdLst>
                <a:gd name="connsiteX0" fmla="*/ 1489414 w 1990951"/>
                <a:gd name="connsiteY0" fmla="*/ 286231 h 286230"/>
                <a:gd name="connsiteX1" fmla="*/ 1243712 w 1990951"/>
                <a:gd name="connsiteY1" fmla="*/ 40528 h 286230"/>
                <a:gd name="connsiteX2" fmla="*/ 995476 w 1990951"/>
                <a:gd name="connsiteY2" fmla="*/ 286231 h 286230"/>
                <a:gd name="connsiteX3" fmla="*/ 749773 w 1990951"/>
                <a:gd name="connsiteY3" fmla="*/ 40528 h 286230"/>
                <a:gd name="connsiteX4" fmla="*/ 504071 w 1990951"/>
                <a:gd name="connsiteY4" fmla="*/ 286231 h 286230"/>
                <a:gd name="connsiteX5" fmla="*/ 255835 w 1990951"/>
                <a:gd name="connsiteY5" fmla="*/ 40528 h 286230"/>
                <a:gd name="connsiteX6" fmla="*/ 20264 w 1990951"/>
                <a:gd name="connsiteY6" fmla="*/ 276099 h 286230"/>
                <a:gd name="connsiteX7" fmla="*/ 0 w 1990951"/>
                <a:gd name="connsiteY7" fmla="*/ 258368 h 286230"/>
                <a:gd name="connsiteX8" fmla="*/ 255835 w 1990951"/>
                <a:gd name="connsiteY8" fmla="*/ 0 h 286230"/>
                <a:gd name="connsiteX9" fmla="*/ 504071 w 1990951"/>
                <a:gd name="connsiteY9" fmla="*/ 248236 h 286230"/>
                <a:gd name="connsiteX10" fmla="*/ 749773 w 1990951"/>
                <a:gd name="connsiteY10" fmla="*/ 0 h 286230"/>
                <a:gd name="connsiteX11" fmla="*/ 995476 w 1990951"/>
                <a:gd name="connsiteY11" fmla="*/ 248236 h 286230"/>
                <a:gd name="connsiteX12" fmla="*/ 1243712 w 1990951"/>
                <a:gd name="connsiteY12" fmla="*/ 0 h 286230"/>
                <a:gd name="connsiteX13" fmla="*/ 1489414 w 1990951"/>
                <a:gd name="connsiteY13" fmla="*/ 248236 h 286230"/>
                <a:gd name="connsiteX14" fmla="*/ 1735117 w 1990951"/>
                <a:gd name="connsiteY14" fmla="*/ 0 h 286230"/>
                <a:gd name="connsiteX15" fmla="*/ 1990952 w 1990951"/>
                <a:gd name="connsiteY15" fmla="*/ 258368 h 286230"/>
                <a:gd name="connsiteX16" fmla="*/ 1973221 w 1990951"/>
                <a:gd name="connsiteY16" fmla="*/ 276099 h 286230"/>
                <a:gd name="connsiteX17" fmla="*/ 1735117 w 1990951"/>
                <a:gd name="connsiteY17" fmla="*/ 40528 h 2862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990951" h="286230">
                  <a:moveTo>
                    <a:pt x="1489414" y="286231"/>
                  </a:moveTo>
                  <a:lnTo>
                    <a:pt x="1243712" y="40528"/>
                  </a:lnTo>
                  <a:lnTo>
                    <a:pt x="995476" y="286231"/>
                  </a:lnTo>
                  <a:lnTo>
                    <a:pt x="749773" y="40528"/>
                  </a:lnTo>
                  <a:lnTo>
                    <a:pt x="504071" y="286231"/>
                  </a:lnTo>
                  <a:lnTo>
                    <a:pt x="255835" y="40528"/>
                  </a:lnTo>
                  <a:lnTo>
                    <a:pt x="20264" y="276099"/>
                  </a:lnTo>
                  <a:lnTo>
                    <a:pt x="0" y="258368"/>
                  </a:lnTo>
                  <a:lnTo>
                    <a:pt x="255835" y="0"/>
                  </a:lnTo>
                  <a:lnTo>
                    <a:pt x="504071" y="248236"/>
                  </a:lnTo>
                  <a:lnTo>
                    <a:pt x="749773" y="0"/>
                  </a:lnTo>
                  <a:lnTo>
                    <a:pt x="995476" y="248236"/>
                  </a:lnTo>
                  <a:lnTo>
                    <a:pt x="1243712" y="0"/>
                  </a:lnTo>
                  <a:lnTo>
                    <a:pt x="1489414" y="248236"/>
                  </a:lnTo>
                  <a:lnTo>
                    <a:pt x="1735117" y="0"/>
                  </a:lnTo>
                  <a:lnTo>
                    <a:pt x="1990952" y="258368"/>
                  </a:lnTo>
                  <a:lnTo>
                    <a:pt x="1973221" y="276099"/>
                  </a:lnTo>
                  <a:lnTo>
                    <a:pt x="1735117" y="40528"/>
                  </a:lnTo>
                  <a:close/>
                </a:path>
              </a:pathLst>
            </a:custGeom>
            <a:grpFill/>
            <a:ln w="2532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89D16701-DA76-4F72-BB63-E2C3FFBDFE0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rgbClr val="FFFFFF"/>
          </a:solidFill>
          <a:ln w="2857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xmlns="" id="{1CC28BE1-9DC6-43FE-9582-39F091098D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695" y="4752208"/>
            <a:ext cx="273765" cy="365021"/>
          </a:xfrm>
          <a:prstGeom prst="ellipse">
            <a:avLst/>
          </a:prstGeom>
          <a:solidFill>
            <a:schemeClr val="accent6">
              <a:alpha val="30000"/>
            </a:schemeClr>
          </a:solidFill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grpSp>
        <p:nvGrpSpPr>
          <p:cNvPr id="21" name="Graphic 4">
            <a:extLst>
              <a:ext uri="{FF2B5EF4-FFF2-40B4-BE49-F238E27FC236}">
                <a16:creationId xmlns:a16="http://schemas.microsoft.com/office/drawing/2014/main" xmlns="" id="{AF9AF3F3-CE0C-4125-BDD7-346487FA0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3082214" y="5539935"/>
            <a:ext cx="731374" cy="975171"/>
            <a:chOff x="5829300" y="3162300"/>
            <a:chExt cx="532256" cy="532257"/>
          </a:xfrm>
          <a:solidFill>
            <a:schemeClr val="bg1"/>
          </a:solidFill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xmlns="" id="{B31DFBFA-CF4D-4940-9086-26F83E5C6BB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59208" y="3192208"/>
              <a:ext cx="112966" cy="112966"/>
            </a:xfrm>
            <a:custGeom>
              <a:avLst/>
              <a:gdLst>
                <a:gd name="connsiteX0" fmla="*/ 112967 w 112966"/>
                <a:gd name="connsiteY0" fmla="*/ 0 h 112966"/>
                <a:gd name="connsiteX1" fmla="*/ 0 w 112966"/>
                <a:gd name="connsiteY1" fmla="*/ 112967 h 112966"/>
                <a:gd name="connsiteX2" fmla="*/ 112967 w 112966"/>
                <a:gd name="connsiteY2" fmla="*/ 0 h 1129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66" h="112966">
                  <a:moveTo>
                    <a:pt x="112967" y="0"/>
                  </a:moveTo>
                  <a:lnTo>
                    <a:pt x="0" y="112967"/>
                  </a:lnTo>
                  <a:cubicBezTo>
                    <a:pt x="25356" y="64747"/>
                    <a:pt x="64747" y="25356"/>
                    <a:pt x="112967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xmlns="" id="{27854033-BD20-4C77-8C5B-048F4B3BDD0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31205" y="3164205"/>
              <a:ext cx="230314" cy="230314"/>
            </a:xfrm>
            <a:custGeom>
              <a:avLst/>
              <a:gdLst>
                <a:gd name="connsiteX0" fmla="*/ 230314 w 230314"/>
                <a:gd name="connsiteY0" fmla="*/ 0 h 230314"/>
                <a:gd name="connsiteX1" fmla="*/ 0 w 230314"/>
                <a:gd name="connsiteY1" fmla="*/ 230314 h 230314"/>
                <a:gd name="connsiteX2" fmla="*/ 3524 w 230314"/>
                <a:gd name="connsiteY2" fmla="*/ 209550 h 230314"/>
                <a:gd name="connsiteX3" fmla="*/ 209550 w 230314"/>
                <a:gd name="connsiteY3" fmla="*/ 3524 h 230314"/>
                <a:gd name="connsiteX4" fmla="*/ 230314 w 230314"/>
                <a:gd name="connsiteY4" fmla="*/ 0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0314" h="230314">
                  <a:moveTo>
                    <a:pt x="230314" y="0"/>
                  </a:moveTo>
                  <a:lnTo>
                    <a:pt x="0" y="230314"/>
                  </a:lnTo>
                  <a:cubicBezTo>
                    <a:pt x="953" y="223361"/>
                    <a:pt x="2095" y="216408"/>
                    <a:pt x="3524" y="209550"/>
                  </a:cubicBezTo>
                  <a:lnTo>
                    <a:pt x="209550" y="3524"/>
                  </a:lnTo>
                  <a:cubicBezTo>
                    <a:pt x="216408" y="2095"/>
                    <a:pt x="223361" y="953"/>
                    <a:pt x="230314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xmlns="" id="{BC93AA74-BEB3-444F-835B-7AA6ECE6178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29300" y="3162300"/>
              <a:ext cx="294131" cy="294131"/>
            </a:xfrm>
            <a:custGeom>
              <a:avLst/>
              <a:gdLst>
                <a:gd name="connsiteX0" fmla="*/ 294132 w 294131"/>
                <a:gd name="connsiteY0" fmla="*/ 1238 h 294131"/>
                <a:gd name="connsiteX1" fmla="*/ 1238 w 294131"/>
                <a:gd name="connsiteY1" fmla="*/ 294132 h 294131"/>
                <a:gd name="connsiteX2" fmla="*/ 0 w 294131"/>
                <a:gd name="connsiteY2" fmla="*/ 278225 h 294131"/>
                <a:gd name="connsiteX3" fmla="*/ 278225 w 294131"/>
                <a:gd name="connsiteY3" fmla="*/ 0 h 294131"/>
                <a:gd name="connsiteX4" fmla="*/ 294132 w 294131"/>
                <a:gd name="connsiteY4" fmla="*/ 1238 h 2941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4131" h="294131">
                  <a:moveTo>
                    <a:pt x="294132" y="1238"/>
                  </a:moveTo>
                  <a:lnTo>
                    <a:pt x="1238" y="294132"/>
                  </a:lnTo>
                  <a:cubicBezTo>
                    <a:pt x="667" y="288893"/>
                    <a:pt x="0" y="283559"/>
                    <a:pt x="0" y="278225"/>
                  </a:cubicBezTo>
                  <a:lnTo>
                    <a:pt x="278225" y="0"/>
                  </a:lnTo>
                  <a:cubicBezTo>
                    <a:pt x="283559" y="0"/>
                    <a:pt x="288893" y="667"/>
                    <a:pt x="294132" y="123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xmlns="" id="{F00DF1C9-6952-4704-B8B3-95406E18E4C5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37205" y="3170110"/>
              <a:ext cx="337184" cy="337280"/>
            </a:xfrm>
            <a:custGeom>
              <a:avLst/>
              <a:gdLst>
                <a:gd name="connsiteX0" fmla="*/ 337185 w 337184"/>
                <a:gd name="connsiteY0" fmla="*/ 3905 h 337280"/>
                <a:gd name="connsiteX1" fmla="*/ 3810 w 337184"/>
                <a:gd name="connsiteY1" fmla="*/ 337280 h 337280"/>
                <a:gd name="connsiteX2" fmla="*/ 0 w 337184"/>
                <a:gd name="connsiteY2" fmla="*/ 323850 h 337280"/>
                <a:gd name="connsiteX3" fmla="*/ 323850 w 337184"/>
                <a:gd name="connsiteY3" fmla="*/ 0 h 337280"/>
                <a:gd name="connsiteX4" fmla="*/ 337185 w 337184"/>
                <a:gd name="connsiteY4" fmla="*/ 3905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184" h="337280">
                  <a:moveTo>
                    <a:pt x="337185" y="3905"/>
                  </a:moveTo>
                  <a:lnTo>
                    <a:pt x="3810" y="337280"/>
                  </a:lnTo>
                  <a:cubicBezTo>
                    <a:pt x="2381" y="332899"/>
                    <a:pt x="1143" y="328422"/>
                    <a:pt x="0" y="323850"/>
                  </a:cubicBezTo>
                  <a:lnTo>
                    <a:pt x="323850" y="0"/>
                  </a:lnTo>
                  <a:cubicBezTo>
                    <a:pt x="328327" y="1715"/>
                    <a:pt x="332804" y="2477"/>
                    <a:pt x="337185" y="39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xmlns="" id="{B34783FD-297C-40D2-964B-DBAE4DE283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53207" y="3186207"/>
              <a:ext cx="364617" cy="364617"/>
            </a:xfrm>
            <a:custGeom>
              <a:avLst/>
              <a:gdLst>
                <a:gd name="connsiteX0" fmla="*/ 364617 w 364617"/>
                <a:gd name="connsiteY0" fmla="*/ 5620 h 364617"/>
                <a:gd name="connsiteX1" fmla="*/ 5620 w 364617"/>
                <a:gd name="connsiteY1" fmla="*/ 364617 h 364617"/>
                <a:gd name="connsiteX2" fmla="*/ 0 w 364617"/>
                <a:gd name="connsiteY2" fmla="*/ 353187 h 364617"/>
                <a:gd name="connsiteX3" fmla="*/ 353187 w 364617"/>
                <a:gd name="connsiteY3" fmla="*/ 0 h 364617"/>
                <a:gd name="connsiteX4" fmla="*/ 364617 w 364617"/>
                <a:gd name="connsiteY4" fmla="*/ 5620 h 3646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4617" h="364617">
                  <a:moveTo>
                    <a:pt x="364617" y="5620"/>
                  </a:moveTo>
                  <a:lnTo>
                    <a:pt x="5620" y="364617"/>
                  </a:lnTo>
                  <a:cubicBezTo>
                    <a:pt x="3620" y="360902"/>
                    <a:pt x="1715" y="357092"/>
                    <a:pt x="0" y="353187"/>
                  </a:cubicBezTo>
                  <a:lnTo>
                    <a:pt x="353187" y="0"/>
                  </a:lnTo>
                  <a:cubicBezTo>
                    <a:pt x="357092" y="1715"/>
                    <a:pt x="360902" y="3715"/>
                    <a:pt x="364617" y="562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xmlns="" id="{DE621623-0357-4FD5-A1AC-4005010259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875305" y="3208305"/>
              <a:ext cx="380238" cy="380238"/>
            </a:xfrm>
            <a:custGeom>
              <a:avLst/>
              <a:gdLst>
                <a:gd name="connsiteX0" fmla="*/ 380238 w 380238"/>
                <a:gd name="connsiteY0" fmla="*/ 7239 h 380238"/>
                <a:gd name="connsiteX1" fmla="*/ 7239 w 380238"/>
                <a:gd name="connsiteY1" fmla="*/ 380238 h 380238"/>
                <a:gd name="connsiteX2" fmla="*/ 0 w 380238"/>
                <a:gd name="connsiteY2" fmla="*/ 370713 h 380238"/>
                <a:gd name="connsiteX3" fmla="*/ 370237 w 380238"/>
                <a:gd name="connsiteY3" fmla="*/ 0 h 380238"/>
                <a:gd name="connsiteX4" fmla="*/ 380238 w 380238"/>
                <a:gd name="connsiteY4" fmla="*/ 7239 h 3802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0238" h="380238">
                  <a:moveTo>
                    <a:pt x="380238" y="7239"/>
                  </a:moveTo>
                  <a:lnTo>
                    <a:pt x="7239" y="380238"/>
                  </a:lnTo>
                  <a:cubicBezTo>
                    <a:pt x="4763" y="377000"/>
                    <a:pt x="2381" y="373571"/>
                    <a:pt x="0" y="370713"/>
                  </a:cubicBezTo>
                  <a:lnTo>
                    <a:pt x="370237" y="0"/>
                  </a:lnTo>
                  <a:cubicBezTo>
                    <a:pt x="373571" y="2381"/>
                    <a:pt x="377000" y="4763"/>
                    <a:pt x="380238" y="7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xmlns="" id="{024F346E-10A0-458F-A9CA-8C0079472F9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902832" y="3235832"/>
              <a:ext cx="385191" cy="385191"/>
            </a:xfrm>
            <a:custGeom>
              <a:avLst/>
              <a:gdLst>
                <a:gd name="connsiteX0" fmla="*/ 380905 w 385191"/>
                <a:gd name="connsiteY0" fmla="*/ 4286 h 385191"/>
                <a:gd name="connsiteX1" fmla="*/ 385191 w 385191"/>
                <a:gd name="connsiteY1" fmla="*/ 8573 h 385191"/>
                <a:gd name="connsiteX2" fmla="*/ 8573 w 385191"/>
                <a:gd name="connsiteY2" fmla="*/ 385191 h 385191"/>
                <a:gd name="connsiteX3" fmla="*/ 4286 w 385191"/>
                <a:gd name="connsiteY3" fmla="*/ 380905 h 385191"/>
                <a:gd name="connsiteX4" fmla="*/ 0 w 385191"/>
                <a:gd name="connsiteY4" fmla="*/ 376523 h 385191"/>
                <a:gd name="connsiteX5" fmla="*/ 376523 w 385191"/>
                <a:gd name="connsiteY5" fmla="*/ 0 h 385191"/>
                <a:gd name="connsiteX6" fmla="*/ 380905 w 385191"/>
                <a:gd name="connsiteY6" fmla="*/ 4286 h 385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85191" h="385191">
                  <a:moveTo>
                    <a:pt x="380905" y="4286"/>
                  </a:moveTo>
                  <a:lnTo>
                    <a:pt x="385191" y="8573"/>
                  </a:lnTo>
                  <a:lnTo>
                    <a:pt x="8573" y="385191"/>
                  </a:lnTo>
                  <a:lnTo>
                    <a:pt x="4286" y="380905"/>
                  </a:lnTo>
                  <a:cubicBezTo>
                    <a:pt x="2762" y="379476"/>
                    <a:pt x="1334" y="377952"/>
                    <a:pt x="0" y="376523"/>
                  </a:cubicBezTo>
                  <a:lnTo>
                    <a:pt x="376523" y="0"/>
                  </a:lnTo>
                  <a:cubicBezTo>
                    <a:pt x="377952" y="1334"/>
                    <a:pt x="379476" y="2667"/>
                    <a:pt x="380905" y="428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xmlns="" id="{7937A2F7-01A9-47F3-BED6-B61D998408AC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935789" y="3268313"/>
              <a:ext cx="379761" cy="380237"/>
            </a:xfrm>
            <a:custGeom>
              <a:avLst/>
              <a:gdLst>
                <a:gd name="connsiteX0" fmla="*/ 372428 w 379761"/>
                <a:gd name="connsiteY0" fmla="*/ 0 h 380237"/>
                <a:gd name="connsiteX1" fmla="*/ 379762 w 379761"/>
                <a:gd name="connsiteY1" fmla="*/ 9525 h 380237"/>
                <a:gd name="connsiteX2" fmla="*/ 9525 w 379761"/>
                <a:gd name="connsiteY2" fmla="*/ 380238 h 380237"/>
                <a:gd name="connsiteX3" fmla="*/ 0 w 379761"/>
                <a:gd name="connsiteY3" fmla="*/ 372904 h 3802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9761" h="380237">
                  <a:moveTo>
                    <a:pt x="372428" y="0"/>
                  </a:moveTo>
                  <a:cubicBezTo>
                    <a:pt x="374999" y="3239"/>
                    <a:pt x="377381" y="6572"/>
                    <a:pt x="379762" y="9525"/>
                  </a:cubicBezTo>
                  <a:lnTo>
                    <a:pt x="9525" y="380238"/>
                  </a:lnTo>
                  <a:cubicBezTo>
                    <a:pt x="6096" y="377857"/>
                    <a:pt x="2762" y="375476"/>
                    <a:pt x="0" y="37290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xmlns="" id="{5B44DAF8-5073-441A-82E1-180385D35F23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972841" y="3305841"/>
              <a:ext cx="364807" cy="364807"/>
            </a:xfrm>
            <a:custGeom>
              <a:avLst/>
              <a:gdLst>
                <a:gd name="connsiteX0" fmla="*/ 359188 w 364807"/>
                <a:gd name="connsiteY0" fmla="*/ 0 h 364807"/>
                <a:gd name="connsiteX1" fmla="*/ 364808 w 364807"/>
                <a:gd name="connsiteY1" fmla="*/ 11621 h 364807"/>
                <a:gd name="connsiteX2" fmla="*/ 11621 w 364807"/>
                <a:gd name="connsiteY2" fmla="*/ 364808 h 364807"/>
                <a:gd name="connsiteX3" fmla="*/ 0 w 364807"/>
                <a:gd name="connsiteY3" fmla="*/ 359188 h 3648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4807" h="364807">
                  <a:moveTo>
                    <a:pt x="359188" y="0"/>
                  </a:moveTo>
                  <a:cubicBezTo>
                    <a:pt x="361188" y="3905"/>
                    <a:pt x="362998" y="7715"/>
                    <a:pt x="364808" y="11621"/>
                  </a:cubicBezTo>
                  <a:lnTo>
                    <a:pt x="11621" y="364808"/>
                  </a:lnTo>
                  <a:cubicBezTo>
                    <a:pt x="7715" y="362998"/>
                    <a:pt x="3905" y="361188"/>
                    <a:pt x="0" y="3591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xmlns="" id="{52B0413D-0E36-4A90-8E6A-9EDC676A607B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16370" y="3349466"/>
              <a:ext cx="337280" cy="337280"/>
            </a:xfrm>
            <a:custGeom>
              <a:avLst/>
              <a:gdLst>
                <a:gd name="connsiteX0" fmla="*/ 333470 w 337280"/>
                <a:gd name="connsiteY0" fmla="*/ 0 h 337280"/>
                <a:gd name="connsiteX1" fmla="*/ 337280 w 337280"/>
                <a:gd name="connsiteY1" fmla="*/ 13430 h 337280"/>
                <a:gd name="connsiteX2" fmla="*/ 13430 w 337280"/>
                <a:gd name="connsiteY2" fmla="*/ 337280 h 337280"/>
                <a:gd name="connsiteX3" fmla="*/ 0 w 337280"/>
                <a:gd name="connsiteY3" fmla="*/ 333470 h 337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7280" h="337280">
                  <a:moveTo>
                    <a:pt x="333470" y="0"/>
                  </a:moveTo>
                  <a:cubicBezTo>
                    <a:pt x="334899" y="4382"/>
                    <a:pt x="336137" y="8858"/>
                    <a:pt x="337280" y="13430"/>
                  </a:cubicBezTo>
                  <a:lnTo>
                    <a:pt x="13430" y="337280"/>
                  </a:lnTo>
                  <a:cubicBezTo>
                    <a:pt x="8858" y="336137"/>
                    <a:pt x="4382" y="334899"/>
                    <a:pt x="0" y="33347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xmlns="" id="{86059ECF-0D50-48AD-B67A-645EC29D336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67329" y="3400425"/>
              <a:ext cx="294227" cy="294132"/>
            </a:xfrm>
            <a:custGeom>
              <a:avLst/>
              <a:gdLst>
                <a:gd name="connsiteX0" fmla="*/ 292989 w 294227"/>
                <a:gd name="connsiteY0" fmla="*/ 0 h 294132"/>
                <a:gd name="connsiteX1" fmla="*/ 294227 w 294227"/>
                <a:gd name="connsiteY1" fmla="*/ 15907 h 294132"/>
                <a:gd name="connsiteX2" fmla="*/ 15907 w 294227"/>
                <a:gd name="connsiteY2" fmla="*/ 294132 h 294132"/>
                <a:gd name="connsiteX3" fmla="*/ 0 w 294227"/>
                <a:gd name="connsiteY3" fmla="*/ 292894 h 2941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4227" h="294132">
                  <a:moveTo>
                    <a:pt x="292989" y="0"/>
                  </a:moveTo>
                  <a:cubicBezTo>
                    <a:pt x="293561" y="5334"/>
                    <a:pt x="293942" y="10668"/>
                    <a:pt x="294227" y="15907"/>
                  </a:cubicBezTo>
                  <a:lnTo>
                    <a:pt x="15907" y="294132"/>
                  </a:lnTo>
                  <a:cubicBezTo>
                    <a:pt x="10668" y="294132"/>
                    <a:pt x="5334" y="293465"/>
                    <a:pt x="0" y="29289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xmlns="" id="{B394906F-6BF2-447E-9886-F12708E12896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129337" y="3462337"/>
              <a:ext cx="230314" cy="230314"/>
            </a:xfrm>
            <a:custGeom>
              <a:avLst/>
              <a:gdLst>
                <a:gd name="connsiteX0" fmla="*/ 230315 w 230314"/>
                <a:gd name="connsiteY0" fmla="*/ 0 h 230314"/>
                <a:gd name="connsiteX1" fmla="*/ 226886 w 230314"/>
                <a:gd name="connsiteY1" fmla="*/ 20574 h 230314"/>
                <a:gd name="connsiteX2" fmla="*/ 20669 w 230314"/>
                <a:gd name="connsiteY2" fmla="*/ 226790 h 230314"/>
                <a:gd name="connsiteX3" fmla="*/ 0 w 230314"/>
                <a:gd name="connsiteY3" fmla="*/ 230315 h 2303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0314" h="230314">
                  <a:moveTo>
                    <a:pt x="230315" y="0"/>
                  </a:moveTo>
                  <a:cubicBezTo>
                    <a:pt x="229457" y="6953"/>
                    <a:pt x="228314" y="13716"/>
                    <a:pt x="226886" y="20574"/>
                  </a:cubicBezTo>
                  <a:lnTo>
                    <a:pt x="20669" y="226790"/>
                  </a:lnTo>
                  <a:cubicBezTo>
                    <a:pt x="13811" y="228314"/>
                    <a:pt x="6953" y="229457"/>
                    <a:pt x="0" y="23031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xmlns="" id="{A45EB96B-215A-4EBF-A594-2B082223393E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218682" y="3551682"/>
              <a:ext cx="112871" cy="112871"/>
            </a:xfrm>
            <a:custGeom>
              <a:avLst/>
              <a:gdLst>
                <a:gd name="connsiteX0" fmla="*/ 112871 w 112871"/>
                <a:gd name="connsiteY0" fmla="*/ 0 h 112871"/>
                <a:gd name="connsiteX1" fmla="*/ 0 w 112871"/>
                <a:gd name="connsiteY1" fmla="*/ 112871 h 1128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12871" h="112871">
                  <a:moveTo>
                    <a:pt x="112871" y="0"/>
                  </a:moveTo>
                  <a:cubicBezTo>
                    <a:pt x="87618" y="48239"/>
                    <a:pt x="48239" y="87618"/>
                    <a:pt x="0" y="112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12A5A7BF-C5E3-7005-6511-4E0D0D9593D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93746015"/>
              </p:ext>
            </p:extLst>
          </p:nvPr>
        </p:nvGraphicFramePr>
        <p:xfrm>
          <a:off x="4113104" y="477540"/>
          <a:ext cx="4726201" cy="58788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371702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B77FCD-8140-8A5D-D6C0-4008E4142E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Holistic Approach to GOLD Patients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9649B80B-D9AE-0A75-C332-90CC3A428D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52769779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154657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Slide Background">
            <a:extLst>
              <a:ext uri="{FF2B5EF4-FFF2-40B4-BE49-F238E27FC236}">
                <a16:creationId xmlns:a16="http://schemas.microsoft.com/office/drawing/2014/main" xmlns="" id="{C0763A76-9F1C-4FC5-82B7-DD475DA461B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 bwMode="white">
          <a:xfrm>
            <a:off x="0" y="0"/>
            <a:ext cx="9143998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E81BF4F6-F2CF-4984-9D14-D6966D92F9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6391835" cy="2285999"/>
          </a:xfrm>
          <a:prstGeom prst="rect">
            <a:avLst/>
          </a:prstGeom>
          <a:ln>
            <a:noFill/>
          </a:ln>
          <a:effectLst>
            <a:outerShdw blurRad="596900" dist="304800" dir="7140000" sx="90000" sy="9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352" y="350196"/>
            <a:ext cx="3485178" cy="1624520"/>
          </a:xfrm>
        </p:spPr>
        <p:txBody>
          <a:bodyPr anchor="ctr">
            <a:normAutofit/>
          </a:bodyPr>
          <a:lstStyle/>
          <a:p>
            <a:r>
              <a:rPr lang="en-US" sz="3500"/>
              <a:t>Elements of Palliative Care?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xmlns="" id="{9CA213AE-DAB6-50EF-EF75-7E5957592E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71351" y="2743200"/>
            <a:ext cx="3485179" cy="3613149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Provides relief from pain and other distressing symptoms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Affirms life and regards dying as a normal process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Intends </a:t>
            </a:r>
            <a:r>
              <a:rPr kumimoji="0" lang="en-US" altLang="en-US" sz="1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neither to hasten nor postpone death</a:t>
            </a:r>
            <a:endParaRPr kumimoji="0" lang="en-US" altLang="en-US" sz="1200" b="0" i="0" u="none" strike="noStrike" cap="none" normalizeH="0" baseline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Integrates </a:t>
            </a:r>
            <a:r>
              <a:rPr kumimoji="0" lang="en-US" altLang="en-US" sz="1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psychological and spiritual aspects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of care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Offers a support system to help patients live as actively as possible until death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Offers a support system to help families cope during the patient’s illness and in bereavement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Uses a </a:t>
            </a:r>
            <a:r>
              <a:rPr kumimoji="0" lang="en-US" altLang="en-US" sz="1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team approach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 to address patient and family needs</a:t>
            </a:r>
          </a:p>
          <a:p>
            <a:pPr marL="0" marR="0" lvl="0" indent="0" defTabSz="9144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Is applicable </a:t>
            </a:r>
            <a:r>
              <a:rPr kumimoji="0" lang="en-US" altLang="en-US" sz="1200" b="1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early in the course of illness</a:t>
            </a:r>
            <a:r>
              <a:rPr kumimoji="0" lang="en-US" altLang="en-US" sz="1200" b="0" i="0" u="none" strike="noStrike" cap="none" normalizeH="0" baseline="0">
                <a:ln>
                  <a:noFill/>
                </a:ln>
                <a:effectLst/>
                <a:latin typeface="Arial" panose="020B0604020202020204" pitchFamily="34" charset="0"/>
              </a:rPr>
              <a:t>, alongside therapies intended to prolong life</a:t>
            </a:r>
          </a:p>
        </p:txBody>
      </p:sp>
      <p:pic>
        <p:nvPicPr>
          <p:cNvPr id="7" name="Picture 6" descr="People holding hands">
            <a:extLst>
              <a:ext uri="{FF2B5EF4-FFF2-40B4-BE49-F238E27FC236}">
                <a16:creationId xmlns:a16="http://schemas.microsoft.com/office/drawing/2014/main" xmlns="" id="{7FC0A23E-9CAA-4820-C701-A9083C0F954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806" r="21644" b="-2"/>
          <a:stretch>
            <a:fillRect/>
          </a:stretch>
        </p:blipFill>
        <p:spPr>
          <a:xfrm>
            <a:off x="4572000" y="1"/>
            <a:ext cx="4577118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/>
              <a:t>It is a Pilot…. Learning, Unlearning, and Relearning</a:t>
            </a:r>
            <a:endParaRPr lang="en-US" dirty="0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xmlns="" id="{909B1D23-956B-586D-E7F0-453C28FF259C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0BBF6C1D-D47D-6EC4-582F-5EF8DA4706E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20000"/>
          <a:stretch>
            <a:fillRect/>
          </a:stretch>
        </p:blipFill>
        <p:spPr>
          <a:xfrm>
            <a:off x="20" y="10"/>
            <a:ext cx="9143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B50AB553-2A96-4A92-96F2-93548E0969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CCE475F-60FE-B5D6-14DF-1B5A89BB71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</p:spPr>
        <p:txBody>
          <a:bodyPr>
            <a:normAutofit/>
          </a:bodyPr>
          <a:lstStyle/>
          <a:p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46933088-24F7-9501-7307-89C70739EB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48040926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280695034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BACC6370-2D7E-4714-9D71-7542949D7D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F68B3F68-107C-434F-AA38-110D5EA91B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1" y="0"/>
            <a:ext cx="9143999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AAD0DBB9-1A4B-4391-81D4-CB19F9AB91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6096642" y="0"/>
            <a:ext cx="3047358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63BBA22-50EA-4C4D-BE05-F1CE4E63A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3783777" y="-3783778"/>
            <a:ext cx="1576446" cy="9144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8697" y="348865"/>
            <a:ext cx="7533018" cy="877729"/>
          </a:xfrm>
        </p:spPr>
        <p:txBody>
          <a:bodyPr anchor="ctr">
            <a:normAutofit fontScale="90000"/>
          </a:bodyPr>
          <a:lstStyle/>
          <a:p>
            <a:r>
              <a:rPr lang="en-US" sz="3500" dirty="0">
                <a:solidFill>
                  <a:srgbClr val="FFFFFF"/>
                </a:solidFill>
              </a:rPr>
              <a:t>First GOLD Care Certified Hospital in Africa…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221CFC4B-2CF0-D596-AA02-4A1E25B815D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64701234"/>
              </p:ext>
            </p:extLst>
          </p:nvPr>
        </p:nvGraphicFramePr>
        <p:xfrm>
          <a:off x="483042" y="2112579"/>
          <a:ext cx="8195871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xmlns="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914813" y="1914812"/>
            <a:ext cx="6858000" cy="3028377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914814" y="1924949"/>
            <a:ext cx="6857999" cy="302837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263195" y="4092815"/>
            <a:ext cx="2501979" cy="302838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xmlns="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635413">
            <a:off x="-376302" y="969718"/>
            <a:ext cx="292526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xmlns="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 flipH="1">
            <a:off x="-1914820" y="1904672"/>
            <a:ext cx="6858003" cy="3028376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4856C2-446E-4C82-4E7C-0A573AFACE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041" y="586855"/>
            <a:ext cx="2401025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3500">
                <a:solidFill>
                  <a:srgbClr val="FFFFFF"/>
                </a:solidFill>
              </a:rPr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390F081-70A2-96AC-63E4-BFA01041D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7694" y="649480"/>
            <a:ext cx="4916510" cy="554604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900" u="sng"/>
              <a:t>Afolabi, O. A., Nkhoma, K., Maddocks, M., &amp; Harding, R. (2021</a:t>
            </a:r>
            <a:r>
              <a:rPr lang="en-US" sz="900"/>
              <a:t>). What constitutes a palliative care need in people with serious illnesses across Africa? A mixed-methods systematic review of the concept and evidence. </a:t>
            </a:r>
            <a:r>
              <a:rPr lang="en-US" sz="900" i="1"/>
              <a:t>Palliative Medicine</a:t>
            </a:r>
            <a:r>
              <a:rPr lang="en-US" sz="900"/>
              <a:t>, </a:t>
            </a:r>
            <a:r>
              <a:rPr lang="en-US" sz="900" i="1"/>
              <a:t>35</a:t>
            </a:r>
            <a:r>
              <a:rPr lang="en-US" sz="900"/>
              <a:t>(6), 1052-1070.</a:t>
            </a:r>
          </a:p>
          <a:p>
            <a:pPr>
              <a:lnSpc>
                <a:spcPct val="90000"/>
              </a:lnSpc>
            </a:pPr>
            <a:r>
              <a:rPr lang="en-US" sz="900" u="sng"/>
              <a:t>Bergenholtz, H., Weibull, A., &amp; Raunkiær, M. (2022</a:t>
            </a:r>
            <a:r>
              <a:rPr lang="en-US" sz="900"/>
              <a:t>). Supportive and palliative care indicators tool (SPICT™) in a Danish healthcare context: translation, cross-cultural adaptation, and content validation. </a:t>
            </a:r>
            <a:r>
              <a:rPr lang="en-US" sz="900" i="1"/>
              <a:t>BMC Palliative Care</a:t>
            </a:r>
            <a:r>
              <a:rPr lang="en-US" sz="900"/>
              <a:t>, </a:t>
            </a:r>
            <a:r>
              <a:rPr lang="en-US" sz="900" i="1"/>
              <a:t>21</a:t>
            </a:r>
            <a:r>
              <a:rPr lang="en-US" sz="900"/>
              <a:t>(1), 41.</a:t>
            </a:r>
          </a:p>
          <a:p>
            <a:pPr>
              <a:lnSpc>
                <a:spcPct val="90000"/>
              </a:lnSpc>
            </a:pPr>
            <a:r>
              <a:rPr lang="en-US" sz="900"/>
              <a:t>Cartmell, K. B., Doherty, E. A., Gikaara, N., Ali, Z., Qanungo, S., Melikam, E. S., &amp; Powell, R. A. (2023). Kenyan palliative care providers' and leaders' perceptions of palliative care research needs and support to facilitate rigorous research. </a:t>
            </a:r>
            <a:r>
              <a:rPr lang="en-US" sz="900" i="1"/>
              <a:t>BMC Palliative Care</a:t>
            </a:r>
            <a:r>
              <a:rPr lang="en-US" sz="900"/>
              <a:t>, </a:t>
            </a:r>
            <a:r>
              <a:rPr lang="en-US" sz="900" i="1"/>
              <a:t>22</a:t>
            </a:r>
            <a:r>
              <a:rPr lang="en-US" sz="900"/>
              <a:t>(1), 1–11. </a:t>
            </a:r>
            <a:r>
              <a:rPr lang="en-US" sz="900" u="sng">
                <a:hlinkClick r:id="rId2"/>
              </a:rPr>
              <a:t>https://doi.org/10.1186/s12904-023-01199-0</a:t>
            </a:r>
            <a:endParaRPr lang="en-US" sz="900"/>
          </a:p>
          <a:p>
            <a:pPr>
              <a:lnSpc>
                <a:spcPct val="90000"/>
              </a:lnSpc>
            </a:pPr>
            <a:r>
              <a:rPr lang="en-US" sz="900" u="sng"/>
              <a:t>Conroy, S., &amp; Banerjee, J. (2012</a:t>
            </a:r>
            <a:r>
              <a:rPr lang="en-US" sz="900"/>
              <a:t>). Silver Book.</a:t>
            </a:r>
          </a:p>
          <a:p>
            <a:pPr>
              <a:lnSpc>
                <a:spcPct val="90000"/>
              </a:lnSpc>
            </a:pPr>
            <a:r>
              <a:rPr lang="en-US" sz="900"/>
              <a:t>Gans, D., Hadler, M. W., Chen, X., Wu, S. H., Dimand, R., Abramson, J. M., ... &amp; Kominski, G. F. (2015). Impact of a pediatric palliative care program on the caregiver experience. </a:t>
            </a:r>
            <a:r>
              <a:rPr lang="en-US" sz="900" i="1"/>
              <a:t>Journal of Hospice &amp; Palliative Nursing, 17</a:t>
            </a:r>
            <a:r>
              <a:rPr lang="en-US" sz="900"/>
              <a:t>(6), 559–565. </a:t>
            </a:r>
            <a:r>
              <a:rPr lang="en-US" sz="900" u="sng">
                <a:hlinkClick r:id="rId3"/>
              </a:rPr>
              <a:t>https://doi.org/10.1097/NJH.0000000000000203</a:t>
            </a:r>
            <a:endParaRPr lang="en-US" sz="900"/>
          </a:p>
          <a:p>
            <a:pPr>
              <a:lnSpc>
                <a:spcPct val="90000"/>
              </a:lnSpc>
            </a:pPr>
            <a:r>
              <a:rPr lang="en-US" sz="900" u="sng"/>
              <a:t>Kamita, L. M., Murray, S. A., Njiru, L., Horn, E., Chemutai, S., &amp; Opare-Addo, P. (2024</a:t>
            </a:r>
            <a:r>
              <a:rPr lang="en-US" sz="900"/>
              <a:t>). Palliative care inpatient needs: supportive and palliative care indicator tool survey in Kenya. </a:t>
            </a:r>
            <a:r>
              <a:rPr lang="en-US" sz="900" i="1"/>
              <a:t>BMJ Supportive &amp; Palliative Care</a:t>
            </a:r>
            <a:r>
              <a:rPr lang="en-US" sz="900"/>
              <a:t>, </a:t>
            </a:r>
            <a:r>
              <a:rPr lang="en-US" sz="900" i="1"/>
              <a:t>14</a:t>
            </a:r>
            <a:r>
              <a:rPr lang="en-US" sz="900"/>
              <a:t>(e1), e334-e336.</a:t>
            </a:r>
          </a:p>
          <a:p>
            <a:pPr>
              <a:lnSpc>
                <a:spcPct val="90000"/>
              </a:lnSpc>
            </a:pPr>
            <a:r>
              <a:rPr lang="en-US" sz="900"/>
              <a:t>Mavumba, R. W. (2021). </a:t>
            </a:r>
            <a:r>
              <a:rPr lang="en-US" sz="900" i="1"/>
              <a:t>Knowledge, attitude, practice and barriers to service delivery of paediatric palliative care amongst health care practitioners at Kenyatta National Hospital. </a:t>
            </a:r>
            <a:r>
              <a:rPr lang="en-US" sz="900"/>
              <a:t>Doctoral Dissertation University of Nairobi, 1–69.</a:t>
            </a:r>
          </a:p>
          <a:p>
            <a:pPr>
              <a:lnSpc>
                <a:spcPct val="90000"/>
              </a:lnSpc>
            </a:pPr>
            <a:r>
              <a:rPr lang="en-US" sz="900" u="sng"/>
              <a:t>Shaw, K. L., Clifford, C., Thomas, K., &amp; Meehan, H. (2010</a:t>
            </a:r>
            <a:r>
              <a:rPr lang="en-US" sz="900"/>
              <a:t>). Improving end-of-life care: a critical review of the Gold Standards Framework in primary care. </a:t>
            </a:r>
            <a:r>
              <a:rPr lang="en-US" sz="900" i="1"/>
              <a:t>Palliative Medicine</a:t>
            </a:r>
            <a:r>
              <a:rPr lang="en-US" sz="900"/>
              <a:t>, </a:t>
            </a:r>
            <a:r>
              <a:rPr lang="en-US" sz="900" i="1"/>
              <a:t>24</a:t>
            </a:r>
            <a:r>
              <a:rPr lang="en-US" sz="900"/>
              <a:t>(3), 317-329.</a:t>
            </a:r>
          </a:p>
          <a:p>
            <a:pPr>
              <a:lnSpc>
                <a:spcPct val="90000"/>
              </a:lnSpc>
            </a:pPr>
            <a:r>
              <a:rPr lang="en-US" sz="900" u="sng"/>
              <a:t>Shepperd, S., Gonçalves-Bradley, D. C., Straus, S. E., &amp; Wee, B. (2021</a:t>
            </a:r>
            <a:r>
              <a:rPr lang="en-US" sz="900"/>
              <a:t>). Hospital at home: home‐based end‐of‐life care. </a:t>
            </a:r>
            <a:r>
              <a:rPr lang="en-US" sz="900" i="1"/>
              <a:t>Cochrane Database of Systematic Reviews</a:t>
            </a:r>
            <a:r>
              <a:rPr lang="en-US" sz="900"/>
              <a:t>, (3).</a:t>
            </a:r>
          </a:p>
          <a:p>
            <a:pPr>
              <a:lnSpc>
                <a:spcPct val="90000"/>
              </a:lnSpc>
            </a:pPr>
            <a:r>
              <a:rPr lang="en-US" sz="900" u="sng"/>
              <a:t>Thomas, K., Armstrong-Wilson, J., &amp; Clifford, C. (2022</a:t>
            </a:r>
            <a:r>
              <a:rPr lang="en-US" sz="900"/>
              <a:t>). The Gold Standards Framework hospital programme: implementation and progress. </a:t>
            </a:r>
            <a:r>
              <a:rPr lang="en-US" sz="900" i="1"/>
              <a:t>International Journal of Palliative Nursing</a:t>
            </a:r>
            <a:r>
              <a:rPr lang="en-US" sz="900"/>
              <a:t>, </a:t>
            </a:r>
            <a:r>
              <a:rPr lang="en-US" sz="900" i="1"/>
              <a:t>28</a:t>
            </a:r>
            <a:r>
              <a:rPr lang="en-US" sz="900"/>
              <a:t>(4), 172-177.</a:t>
            </a:r>
          </a:p>
          <a:p>
            <a:pPr>
              <a:lnSpc>
                <a:spcPct val="90000"/>
              </a:lnSpc>
            </a:pPr>
            <a:r>
              <a:rPr lang="en-US" sz="900" u="sng"/>
              <a:t>Thoonsen, B., Groot, M., Engels, Y., Prins, J., Verhagen, S., Galesloot, C., ... &amp; Vissers, K. (2011</a:t>
            </a:r>
            <a:r>
              <a:rPr lang="en-US" sz="900"/>
              <a:t>). Early identification of and proactive palliative care for patients in general practice, incentive and methods of a randomized controlled trial. </a:t>
            </a:r>
            <a:r>
              <a:rPr lang="en-US" sz="900" i="1"/>
              <a:t>BMC family practice</a:t>
            </a:r>
            <a:r>
              <a:rPr lang="en-US" sz="900"/>
              <a:t>, </a:t>
            </a:r>
            <a:r>
              <a:rPr lang="en-US" sz="900" i="1"/>
              <a:t>12</a:t>
            </a:r>
            <a:r>
              <a:rPr lang="en-US" sz="900"/>
              <a:t>(1), 123.</a:t>
            </a:r>
          </a:p>
          <a:p>
            <a:pPr marL="0" indent="0">
              <a:lnSpc>
                <a:spcPct val="90000"/>
              </a:lnSpc>
              <a:buNone/>
            </a:pP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xmlns="" val="3841241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E442304-DDBD-4F7B-8017-36BCC863F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171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640823"/>
            <a:ext cx="2563994" cy="5583148"/>
          </a:xfrm>
        </p:spPr>
        <p:txBody>
          <a:bodyPr anchor="ctr">
            <a:normAutofit/>
          </a:bodyPr>
          <a:lstStyle/>
          <a:p>
            <a:r>
              <a:rPr lang="en-US" sz="4700"/>
              <a:t>What Palliative Care Is Not</a:t>
            </a:r>
          </a:p>
        </p:txBody>
      </p:sp>
      <p:sp>
        <p:nvSpPr>
          <p:cNvPr id="11" name="sketch line">
            <a:extLst>
              <a:ext uri="{FF2B5EF4-FFF2-40B4-BE49-F238E27FC236}">
                <a16:creationId xmlns:a16="http://schemas.microsoft.com/office/drawing/2014/main" xmlns="" id="{5E107275-3853-46FD-A241-DE4355A4267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5400000">
            <a:off x="544313" y="3465005"/>
            <a:ext cx="5410200" cy="13716"/>
          </a:xfrm>
          <a:custGeom>
            <a:avLst/>
            <a:gdLst>
              <a:gd name="csX0" fmla="*/ 0 w 5410200"/>
              <a:gd name="csY0" fmla="*/ 0 h 13716"/>
              <a:gd name="csX1" fmla="*/ 568071 w 5410200"/>
              <a:gd name="csY1" fmla="*/ 0 h 13716"/>
              <a:gd name="csX2" fmla="*/ 1298448 w 5410200"/>
              <a:gd name="csY2" fmla="*/ 0 h 13716"/>
              <a:gd name="csX3" fmla="*/ 1920621 w 5410200"/>
              <a:gd name="csY3" fmla="*/ 0 h 13716"/>
              <a:gd name="csX4" fmla="*/ 2488692 w 5410200"/>
              <a:gd name="csY4" fmla="*/ 0 h 13716"/>
              <a:gd name="csX5" fmla="*/ 3219069 w 5410200"/>
              <a:gd name="csY5" fmla="*/ 0 h 13716"/>
              <a:gd name="csX6" fmla="*/ 3895344 w 5410200"/>
              <a:gd name="csY6" fmla="*/ 0 h 13716"/>
              <a:gd name="csX7" fmla="*/ 4571619 w 5410200"/>
              <a:gd name="csY7" fmla="*/ 0 h 13716"/>
              <a:gd name="csX8" fmla="*/ 5410200 w 5410200"/>
              <a:gd name="csY8" fmla="*/ 0 h 13716"/>
              <a:gd name="csX9" fmla="*/ 5410200 w 5410200"/>
              <a:gd name="csY9" fmla="*/ 13716 h 13716"/>
              <a:gd name="csX10" fmla="*/ 4842129 w 5410200"/>
              <a:gd name="csY10" fmla="*/ 13716 h 13716"/>
              <a:gd name="csX11" fmla="*/ 4328160 w 5410200"/>
              <a:gd name="csY11" fmla="*/ 13716 h 13716"/>
              <a:gd name="csX12" fmla="*/ 3597783 w 5410200"/>
              <a:gd name="csY12" fmla="*/ 13716 h 13716"/>
              <a:gd name="csX13" fmla="*/ 3029712 w 5410200"/>
              <a:gd name="csY13" fmla="*/ 13716 h 13716"/>
              <a:gd name="csX14" fmla="*/ 2299335 w 5410200"/>
              <a:gd name="csY14" fmla="*/ 13716 h 13716"/>
              <a:gd name="csX15" fmla="*/ 1514856 w 5410200"/>
              <a:gd name="csY15" fmla="*/ 13716 h 13716"/>
              <a:gd name="csX16" fmla="*/ 892683 w 5410200"/>
              <a:gd name="csY16" fmla="*/ 13716 h 13716"/>
              <a:gd name="csX17" fmla="*/ 0 w 5410200"/>
              <a:gd name="csY17" fmla="*/ 13716 h 13716"/>
              <a:gd name="csX18" fmla="*/ 0 w 5410200"/>
              <a:gd name="csY18" fmla="*/ 0 h 1371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</a:cxnLst>
            <a:rect l="l" t="t" r="r" b="b"/>
            <a:pathLst>
              <a:path w="5410200" h="13716" fill="none" extrusionOk="0">
                <a:moveTo>
                  <a:pt x="0" y="0"/>
                </a:moveTo>
                <a:cubicBezTo>
                  <a:pt x="163050" y="-18707"/>
                  <a:pt x="319321" y="-16364"/>
                  <a:pt x="568071" y="0"/>
                </a:cubicBezTo>
                <a:cubicBezTo>
                  <a:pt x="816821" y="16364"/>
                  <a:pt x="1013224" y="-7268"/>
                  <a:pt x="1298448" y="0"/>
                </a:cubicBezTo>
                <a:cubicBezTo>
                  <a:pt x="1583672" y="7268"/>
                  <a:pt x="1631711" y="-3367"/>
                  <a:pt x="1920621" y="0"/>
                </a:cubicBezTo>
                <a:cubicBezTo>
                  <a:pt x="2209531" y="3367"/>
                  <a:pt x="2364420" y="-19184"/>
                  <a:pt x="2488692" y="0"/>
                </a:cubicBezTo>
                <a:cubicBezTo>
                  <a:pt x="2612964" y="19184"/>
                  <a:pt x="3023298" y="-34627"/>
                  <a:pt x="3219069" y="0"/>
                </a:cubicBezTo>
                <a:cubicBezTo>
                  <a:pt x="3414840" y="34627"/>
                  <a:pt x="3656810" y="24043"/>
                  <a:pt x="3895344" y="0"/>
                </a:cubicBezTo>
                <a:cubicBezTo>
                  <a:pt x="4133879" y="-24043"/>
                  <a:pt x="4393984" y="-19577"/>
                  <a:pt x="4571619" y="0"/>
                </a:cubicBezTo>
                <a:cubicBezTo>
                  <a:pt x="4749255" y="19577"/>
                  <a:pt x="5179928" y="-6281"/>
                  <a:pt x="5410200" y="0"/>
                </a:cubicBezTo>
                <a:cubicBezTo>
                  <a:pt x="5409587" y="2854"/>
                  <a:pt x="5409791" y="9451"/>
                  <a:pt x="5410200" y="13716"/>
                </a:cubicBezTo>
                <a:cubicBezTo>
                  <a:pt x="5139060" y="2179"/>
                  <a:pt x="5121593" y="26463"/>
                  <a:pt x="4842129" y="13716"/>
                </a:cubicBezTo>
                <a:cubicBezTo>
                  <a:pt x="4562665" y="969"/>
                  <a:pt x="4448273" y="4915"/>
                  <a:pt x="4328160" y="13716"/>
                </a:cubicBezTo>
                <a:cubicBezTo>
                  <a:pt x="4208047" y="22517"/>
                  <a:pt x="3760936" y="17995"/>
                  <a:pt x="3597783" y="13716"/>
                </a:cubicBezTo>
                <a:cubicBezTo>
                  <a:pt x="3434630" y="9437"/>
                  <a:pt x="3299718" y="28641"/>
                  <a:pt x="3029712" y="13716"/>
                </a:cubicBezTo>
                <a:cubicBezTo>
                  <a:pt x="2759706" y="-1209"/>
                  <a:pt x="2640159" y="22822"/>
                  <a:pt x="2299335" y="13716"/>
                </a:cubicBezTo>
                <a:cubicBezTo>
                  <a:pt x="1958511" y="4610"/>
                  <a:pt x="1801186" y="24413"/>
                  <a:pt x="1514856" y="13716"/>
                </a:cubicBezTo>
                <a:cubicBezTo>
                  <a:pt x="1228526" y="3019"/>
                  <a:pt x="1063509" y="-9877"/>
                  <a:pt x="892683" y="13716"/>
                </a:cubicBezTo>
                <a:cubicBezTo>
                  <a:pt x="721857" y="37309"/>
                  <a:pt x="186945" y="-25469"/>
                  <a:pt x="0" y="13716"/>
                </a:cubicBezTo>
                <a:cubicBezTo>
                  <a:pt x="-342" y="9537"/>
                  <a:pt x="-97" y="6817"/>
                  <a:pt x="0" y="0"/>
                </a:cubicBezTo>
                <a:close/>
              </a:path>
              <a:path w="5410200" h="13716" stroke="0" extrusionOk="0">
                <a:moveTo>
                  <a:pt x="0" y="0"/>
                </a:moveTo>
                <a:cubicBezTo>
                  <a:pt x="285096" y="-4925"/>
                  <a:pt x="376456" y="22268"/>
                  <a:pt x="622173" y="0"/>
                </a:cubicBezTo>
                <a:cubicBezTo>
                  <a:pt x="867890" y="-22268"/>
                  <a:pt x="1031392" y="7228"/>
                  <a:pt x="1136142" y="0"/>
                </a:cubicBezTo>
                <a:cubicBezTo>
                  <a:pt x="1240892" y="-7228"/>
                  <a:pt x="1561853" y="9877"/>
                  <a:pt x="1920621" y="0"/>
                </a:cubicBezTo>
                <a:cubicBezTo>
                  <a:pt x="2279389" y="-9877"/>
                  <a:pt x="2367255" y="19546"/>
                  <a:pt x="2542794" y="0"/>
                </a:cubicBezTo>
                <a:cubicBezTo>
                  <a:pt x="2718333" y="-19546"/>
                  <a:pt x="2866732" y="-22226"/>
                  <a:pt x="3164967" y="0"/>
                </a:cubicBezTo>
                <a:cubicBezTo>
                  <a:pt x="3463202" y="22226"/>
                  <a:pt x="3568055" y="-2765"/>
                  <a:pt x="3949446" y="0"/>
                </a:cubicBezTo>
                <a:cubicBezTo>
                  <a:pt x="4330837" y="2765"/>
                  <a:pt x="4287895" y="10557"/>
                  <a:pt x="4517517" y="0"/>
                </a:cubicBezTo>
                <a:cubicBezTo>
                  <a:pt x="4747139" y="-10557"/>
                  <a:pt x="5149588" y="8716"/>
                  <a:pt x="5410200" y="0"/>
                </a:cubicBezTo>
                <a:cubicBezTo>
                  <a:pt x="5410660" y="2787"/>
                  <a:pt x="5410166" y="9748"/>
                  <a:pt x="5410200" y="13716"/>
                </a:cubicBezTo>
                <a:cubicBezTo>
                  <a:pt x="5163327" y="36922"/>
                  <a:pt x="5008749" y="6121"/>
                  <a:pt x="4842129" y="13716"/>
                </a:cubicBezTo>
                <a:cubicBezTo>
                  <a:pt x="4675509" y="21311"/>
                  <a:pt x="4433401" y="-5187"/>
                  <a:pt x="4165854" y="13716"/>
                </a:cubicBezTo>
                <a:cubicBezTo>
                  <a:pt x="3898308" y="32619"/>
                  <a:pt x="3809032" y="-13282"/>
                  <a:pt x="3543681" y="13716"/>
                </a:cubicBezTo>
                <a:cubicBezTo>
                  <a:pt x="3278330" y="40714"/>
                  <a:pt x="3073876" y="-20489"/>
                  <a:pt x="2759202" y="13716"/>
                </a:cubicBezTo>
                <a:cubicBezTo>
                  <a:pt x="2444528" y="47921"/>
                  <a:pt x="2204144" y="-1200"/>
                  <a:pt x="1974723" y="13716"/>
                </a:cubicBezTo>
                <a:cubicBezTo>
                  <a:pt x="1745302" y="28632"/>
                  <a:pt x="1602335" y="26918"/>
                  <a:pt x="1406652" y="13716"/>
                </a:cubicBezTo>
                <a:cubicBezTo>
                  <a:pt x="1210969" y="514"/>
                  <a:pt x="923948" y="-1411"/>
                  <a:pt x="730377" y="13716"/>
                </a:cubicBezTo>
                <a:cubicBezTo>
                  <a:pt x="536806" y="28843"/>
                  <a:pt x="336496" y="-4713"/>
                  <a:pt x="0" y="13716"/>
                </a:cubicBezTo>
                <a:cubicBezTo>
                  <a:pt x="-535" y="9547"/>
                  <a:pt x="488" y="451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xmlns="" id="{D16EA46B-9F14-5BE3-F170-65631011ED1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24548665"/>
              </p:ext>
            </p:extLst>
          </p:nvPr>
        </p:nvGraphicFramePr>
        <p:xfrm>
          <a:off x="3486013" y="640822"/>
          <a:ext cx="5175384" cy="553614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245A9F99-D9B1-4094-A2E2-B90AC1DB7B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B7FAF607-473A-4A43-A23D-BBFF5C4117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0578" y="802955"/>
            <a:ext cx="3733482" cy="1454051"/>
          </a:xfrm>
        </p:spPr>
        <p:txBody>
          <a:bodyPr>
            <a:normAutofit/>
          </a:bodyPr>
          <a:lstStyle/>
          <a:p>
            <a:r>
              <a:rPr lang="en-US" sz="3100" dirty="0">
                <a:solidFill>
                  <a:schemeClr val="tx2"/>
                </a:solidFill>
              </a:rPr>
              <a:t>Other Key Definitions</a:t>
            </a:r>
          </a:p>
        </p:txBody>
      </p:sp>
      <p:pic>
        <p:nvPicPr>
          <p:cNvPr id="7" name="Graphic 6" descr="Hospital">
            <a:extLst>
              <a:ext uri="{FF2B5EF4-FFF2-40B4-BE49-F238E27FC236}">
                <a16:creationId xmlns:a16="http://schemas.microsoft.com/office/drawing/2014/main" xmlns="" id="{DBEB417B-3E04-514B-C5A3-3D5A47426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99534" y="2230670"/>
            <a:ext cx="2746373" cy="274637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67930" y="2421682"/>
            <a:ext cx="3733184" cy="3639289"/>
          </a:xfrm>
        </p:spPr>
        <p:txBody>
          <a:bodyPr anchor="ctr">
            <a:normAutofit/>
          </a:bodyPr>
          <a:lstStyle/>
          <a:p>
            <a:r>
              <a:rPr lang="en-US" sz="1600" b="1" dirty="0">
                <a:solidFill>
                  <a:schemeClr val="tx2"/>
                </a:solidFill>
              </a:rPr>
              <a:t>End-of-Life Care (</a:t>
            </a:r>
            <a:r>
              <a:rPr lang="en-US" sz="1600" b="1" dirty="0" err="1">
                <a:solidFill>
                  <a:schemeClr val="tx2"/>
                </a:solidFill>
              </a:rPr>
              <a:t>EoL</a:t>
            </a:r>
            <a:r>
              <a:rPr lang="en-US" sz="1600" b="1" dirty="0">
                <a:solidFill>
                  <a:schemeClr val="tx2"/>
                </a:solidFill>
              </a:rPr>
              <a:t> Care)</a:t>
            </a:r>
          </a:p>
          <a:p>
            <a:r>
              <a:rPr lang="en-US" sz="1600" dirty="0">
                <a:solidFill>
                  <a:schemeClr val="tx2"/>
                </a:solidFill>
              </a:rPr>
              <a:t>Care provided to patients who are </a:t>
            </a:r>
            <a:r>
              <a:rPr lang="en-US" sz="1600" b="1" dirty="0">
                <a:solidFill>
                  <a:schemeClr val="tx2"/>
                </a:solidFill>
              </a:rPr>
              <a:t>likely to die within the next 12 months</a:t>
            </a:r>
            <a:r>
              <a:rPr lang="en-US" sz="1600" dirty="0">
                <a:solidFill>
                  <a:schemeClr val="tx2"/>
                </a:solidFill>
              </a:rPr>
              <a:t>, with increasing intensity in the last weeks or days of life.</a:t>
            </a:r>
          </a:p>
          <a:p>
            <a:r>
              <a:rPr lang="en-US" sz="1600" dirty="0">
                <a:solidFill>
                  <a:schemeClr val="tx2"/>
                </a:solidFill>
              </a:rPr>
              <a:t>This is the focus of GOLD Care Africa</a:t>
            </a:r>
          </a:p>
          <a:p>
            <a:pPr marL="0" indent="0">
              <a:buNone/>
            </a:pPr>
            <a:endParaRPr lang="en-US" sz="1600" dirty="0">
              <a:solidFill>
                <a:schemeClr val="tx2"/>
              </a:solidFill>
            </a:endParaRPr>
          </a:p>
          <a:p>
            <a:endParaRPr lang="en-US" sz="1600" dirty="0">
              <a:solidFill>
                <a:schemeClr val="tx2"/>
              </a:solidFill>
            </a:endParaRPr>
          </a:p>
          <a:p>
            <a:endParaRPr lang="en-US" sz="16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C5F6476F-D303-44D3-B30F-1BA348F0F64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 flipH="1">
            <a:off x="1976" y="52996"/>
            <a:ext cx="4446455" cy="6805005"/>
            <a:chOff x="6095999" y="52996"/>
            <a:chExt cx="6093363" cy="6805005"/>
          </a:xfrm>
          <a:solidFill>
            <a:schemeClr val="accent5">
              <a:alpha val="10000"/>
            </a:schemeClr>
          </a:solidFill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C972EB4B-0539-4430-9340-8117B9D7C32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96001" y="52996"/>
              <a:ext cx="6093361" cy="6805003"/>
            </a:xfrm>
            <a:custGeom>
              <a:avLst/>
              <a:gdLst>
                <a:gd name="connsiteX0" fmla="*/ 3391253 w 5890489"/>
                <a:gd name="connsiteY0" fmla="*/ 0 h 6578438"/>
                <a:gd name="connsiteX1" fmla="*/ 3434974 w 5890489"/>
                <a:gd name="connsiteY1" fmla="*/ 646 h 6578438"/>
                <a:gd name="connsiteX2" fmla="*/ 3522419 w 5890489"/>
                <a:gd name="connsiteY2" fmla="*/ 2712 h 6578438"/>
                <a:gd name="connsiteX3" fmla="*/ 3610261 w 5890489"/>
                <a:gd name="connsiteY3" fmla="*/ 6458 h 6578438"/>
                <a:gd name="connsiteX4" fmla="*/ 3786872 w 5890489"/>
                <a:gd name="connsiteY4" fmla="*/ 20667 h 6578438"/>
                <a:gd name="connsiteX5" fmla="*/ 3962291 w 5890489"/>
                <a:gd name="connsiteY5" fmla="*/ 43530 h 6578438"/>
                <a:gd name="connsiteX6" fmla="*/ 4135855 w 5890489"/>
                <a:gd name="connsiteY6" fmla="*/ 75176 h 6578438"/>
                <a:gd name="connsiteX7" fmla="*/ 4307299 w 5890489"/>
                <a:gd name="connsiteY7" fmla="*/ 114315 h 6578438"/>
                <a:gd name="connsiteX8" fmla="*/ 4476358 w 5890489"/>
                <a:gd name="connsiteY8" fmla="*/ 160816 h 6578438"/>
                <a:gd name="connsiteX9" fmla="*/ 4559829 w 5890489"/>
                <a:gd name="connsiteY9" fmla="*/ 186779 h 6578438"/>
                <a:gd name="connsiteX10" fmla="*/ 4642901 w 5890489"/>
                <a:gd name="connsiteY10" fmla="*/ 213648 h 6578438"/>
                <a:gd name="connsiteX11" fmla="*/ 5280847 w 5890489"/>
                <a:gd name="connsiteY11" fmla="*/ 485936 h 6578438"/>
                <a:gd name="connsiteX12" fmla="*/ 5865400 w 5890489"/>
                <a:gd name="connsiteY12" fmla="*/ 851099 h 6578438"/>
                <a:gd name="connsiteX13" fmla="*/ 5890489 w 5890489"/>
                <a:gd name="connsiteY13" fmla="*/ 870950 h 6578438"/>
                <a:gd name="connsiteX14" fmla="*/ 5890489 w 5890489"/>
                <a:gd name="connsiteY14" fmla="*/ 1321814 h 6578438"/>
                <a:gd name="connsiteX15" fmla="*/ 5887395 w 5890489"/>
                <a:gd name="connsiteY15" fmla="*/ 1318952 h 6578438"/>
                <a:gd name="connsiteX16" fmla="*/ 5830291 w 5890489"/>
                <a:gd name="connsiteY16" fmla="*/ 1265992 h 6578438"/>
                <a:gd name="connsiteX17" fmla="*/ 5815981 w 5890489"/>
                <a:gd name="connsiteY17" fmla="*/ 1252687 h 6578438"/>
                <a:gd name="connsiteX18" fmla="*/ 5801142 w 5890489"/>
                <a:gd name="connsiteY18" fmla="*/ 1240158 h 6578438"/>
                <a:gd name="connsiteX19" fmla="*/ 5771464 w 5890489"/>
                <a:gd name="connsiteY19" fmla="*/ 1214969 h 6578438"/>
                <a:gd name="connsiteX20" fmla="*/ 5651030 w 5890489"/>
                <a:gd name="connsiteY20" fmla="*/ 1115767 h 6578438"/>
                <a:gd name="connsiteX21" fmla="*/ 5123183 w 5890489"/>
                <a:gd name="connsiteY21" fmla="*/ 780443 h 6578438"/>
                <a:gd name="connsiteX22" fmla="*/ 4533860 w 5890489"/>
                <a:gd name="connsiteY22" fmla="*/ 567701 h 6578438"/>
                <a:gd name="connsiteX23" fmla="*/ 4457281 w 5890489"/>
                <a:gd name="connsiteY23" fmla="*/ 550780 h 6578438"/>
                <a:gd name="connsiteX24" fmla="*/ 4380568 w 5890489"/>
                <a:gd name="connsiteY24" fmla="*/ 535279 h 6578438"/>
                <a:gd name="connsiteX25" fmla="*/ 4303325 w 5890489"/>
                <a:gd name="connsiteY25" fmla="*/ 522879 h 6578438"/>
                <a:gd name="connsiteX26" fmla="*/ 4264769 w 5890489"/>
                <a:gd name="connsiteY26" fmla="*/ 516679 h 6578438"/>
                <a:gd name="connsiteX27" fmla="*/ 4226082 w 5890489"/>
                <a:gd name="connsiteY27" fmla="*/ 511253 h 6578438"/>
                <a:gd name="connsiteX28" fmla="*/ 4070934 w 5890489"/>
                <a:gd name="connsiteY28" fmla="*/ 494848 h 6578438"/>
                <a:gd name="connsiteX29" fmla="*/ 3915521 w 5890489"/>
                <a:gd name="connsiteY29" fmla="*/ 486065 h 6578438"/>
                <a:gd name="connsiteX30" fmla="*/ 3760241 w 5890489"/>
                <a:gd name="connsiteY30" fmla="*/ 484257 h 6578438"/>
                <a:gd name="connsiteX31" fmla="*/ 3682734 w 5890489"/>
                <a:gd name="connsiteY31" fmla="*/ 486581 h 6578438"/>
                <a:gd name="connsiteX32" fmla="*/ 3605491 w 5890489"/>
                <a:gd name="connsiteY32" fmla="*/ 488907 h 6578438"/>
                <a:gd name="connsiteX33" fmla="*/ 3527454 w 5890489"/>
                <a:gd name="connsiteY33" fmla="*/ 493169 h 6578438"/>
                <a:gd name="connsiteX34" fmla="*/ 3449151 w 5890489"/>
                <a:gd name="connsiteY34" fmla="*/ 498336 h 6578438"/>
                <a:gd name="connsiteX35" fmla="*/ 3410067 w 5890489"/>
                <a:gd name="connsiteY35" fmla="*/ 500532 h 6578438"/>
                <a:gd name="connsiteX36" fmla="*/ 3371246 w 5890489"/>
                <a:gd name="connsiteY36" fmla="*/ 504279 h 6578438"/>
                <a:gd name="connsiteX37" fmla="*/ 3293739 w 5890489"/>
                <a:gd name="connsiteY37" fmla="*/ 511512 h 6578438"/>
                <a:gd name="connsiteX38" fmla="*/ 2689445 w 5890489"/>
                <a:gd name="connsiteY38" fmla="*/ 610198 h 6578438"/>
                <a:gd name="connsiteX39" fmla="*/ 2117875 w 5890489"/>
                <a:gd name="connsiteY39" fmla="*/ 800335 h 6578438"/>
                <a:gd name="connsiteX40" fmla="*/ 1981276 w 5890489"/>
                <a:gd name="connsiteY40" fmla="*/ 865566 h 6578438"/>
                <a:gd name="connsiteX41" fmla="*/ 1847991 w 5890489"/>
                <a:gd name="connsiteY41" fmla="*/ 938676 h 6578438"/>
                <a:gd name="connsiteX42" fmla="*/ 1783069 w 5890489"/>
                <a:gd name="connsiteY42" fmla="*/ 978718 h 6578438"/>
                <a:gd name="connsiteX43" fmla="*/ 1750609 w 5890489"/>
                <a:gd name="connsiteY43" fmla="*/ 998869 h 6578438"/>
                <a:gd name="connsiteX44" fmla="*/ 1734312 w 5890489"/>
                <a:gd name="connsiteY44" fmla="*/ 1008945 h 6578438"/>
                <a:gd name="connsiteX45" fmla="*/ 1718547 w 5890489"/>
                <a:gd name="connsiteY45" fmla="*/ 1019924 h 6578438"/>
                <a:gd name="connsiteX46" fmla="*/ 1655481 w 5890489"/>
                <a:gd name="connsiteY46" fmla="*/ 1063582 h 6578438"/>
                <a:gd name="connsiteX47" fmla="*/ 1593077 w 5890489"/>
                <a:gd name="connsiteY47" fmla="*/ 1108664 h 6578438"/>
                <a:gd name="connsiteX48" fmla="*/ 1532263 w 5890489"/>
                <a:gd name="connsiteY48" fmla="*/ 1156197 h 6578438"/>
                <a:gd name="connsiteX49" fmla="*/ 1472509 w 5890489"/>
                <a:gd name="connsiteY49" fmla="*/ 1205152 h 6578438"/>
                <a:gd name="connsiteX50" fmla="*/ 1414212 w 5890489"/>
                <a:gd name="connsiteY50" fmla="*/ 1256175 h 6578438"/>
                <a:gd name="connsiteX51" fmla="*/ 1357242 w 5890489"/>
                <a:gd name="connsiteY51" fmla="*/ 1308359 h 6578438"/>
                <a:gd name="connsiteX52" fmla="*/ 1153072 w 5890489"/>
                <a:gd name="connsiteY52" fmla="*/ 1529498 h 6578438"/>
                <a:gd name="connsiteX53" fmla="*/ 1002694 w 5890489"/>
                <a:gd name="connsiteY53" fmla="*/ 1770658 h 6578438"/>
                <a:gd name="connsiteX54" fmla="*/ 974076 w 5890489"/>
                <a:gd name="connsiteY54" fmla="*/ 1835371 h 6578438"/>
                <a:gd name="connsiteX55" fmla="*/ 949564 w 5890489"/>
                <a:gd name="connsiteY55" fmla="*/ 1903573 h 6578438"/>
                <a:gd name="connsiteX56" fmla="*/ 927173 w 5890489"/>
                <a:gd name="connsiteY56" fmla="*/ 1974229 h 6578438"/>
                <a:gd name="connsiteX57" fmla="*/ 906107 w 5890489"/>
                <a:gd name="connsiteY57" fmla="*/ 2046952 h 6578438"/>
                <a:gd name="connsiteX58" fmla="*/ 751092 w 5890489"/>
                <a:gd name="connsiteY58" fmla="*/ 2676266 h 6578438"/>
                <a:gd name="connsiteX59" fmla="*/ 547189 w 5890489"/>
                <a:gd name="connsiteY59" fmla="*/ 3308422 h 6578438"/>
                <a:gd name="connsiteX60" fmla="*/ 441195 w 5890489"/>
                <a:gd name="connsiteY60" fmla="*/ 3866306 h 6578438"/>
                <a:gd name="connsiteX61" fmla="*/ 527182 w 5890489"/>
                <a:gd name="connsiteY61" fmla="*/ 4439174 h 6578438"/>
                <a:gd name="connsiteX62" fmla="*/ 775073 w 5890489"/>
                <a:gd name="connsiteY62" fmla="*/ 4987240 h 6578438"/>
                <a:gd name="connsiteX63" fmla="*/ 943206 w 5890489"/>
                <a:gd name="connsiteY63" fmla="*/ 5244933 h 6578438"/>
                <a:gd name="connsiteX64" fmla="*/ 1133728 w 5890489"/>
                <a:gd name="connsiteY64" fmla="*/ 5490356 h 6578438"/>
                <a:gd name="connsiteX65" fmla="*/ 1359626 w 5890489"/>
                <a:gd name="connsiteY65" fmla="*/ 5709815 h 6578438"/>
                <a:gd name="connsiteX66" fmla="*/ 1481254 w 5890489"/>
                <a:gd name="connsiteY66" fmla="*/ 5809146 h 6578438"/>
                <a:gd name="connsiteX67" fmla="*/ 1543260 w 5890489"/>
                <a:gd name="connsiteY67" fmla="*/ 5856940 h 6578438"/>
                <a:gd name="connsiteX68" fmla="*/ 1607518 w 5890489"/>
                <a:gd name="connsiteY68" fmla="*/ 5901374 h 6578438"/>
                <a:gd name="connsiteX69" fmla="*/ 2145566 w 5890489"/>
                <a:gd name="connsiteY69" fmla="*/ 6193814 h 6578438"/>
                <a:gd name="connsiteX70" fmla="*/ 2214991 w 5890489"/>
                <a:gd name="connsiteY70" fmla="*/ 6221844 h 6578438"/>
                <a:gd name="connsiteX71" fmla="*/ 2249307 w 5890489"/>
                <a:gd name="connsiteY71" fmla="*/ 6236182 h 6578438"/>
                <a:gd name="connsiteX72" fmla="*/ 2284285 w 5890489"/>
                <a:gd name="connsiteY72" fmla="*/ 6248711 h 6578438"/>
                <a:gd name="connsiteX73" fmla="*/ 2354241 w 5890489"/>
                <a:gd name="connsiteY73" fmla="*/ 6273124 h 6578438"/>
                <a:gd name="connsiteX74" fmla="*/ 2371597 w 5890489"/>
                <a:gd name="connsiteY74" fmla="*/ 6279324 h 6578438"/>
                <a:gd name="connsiteX75" fmla="*/ 2387894 w 5890489"/>
                <a:gd name="connsiteY75" fmla="*/ 6287719 h 6578438"/>
                <a:gd name="connsiteX76" fmla="*/ 2421414 w 5890489"/>
                <a:gd name="connsiteY76" fmla="*/ 6302186 h 6578438"/>
                <a:gd name="connsiteX77" fmla="*/ 2489117 w 5890489"/>
                <a:gd name="connsiteY77" fmla="*/ 6329441 h 6578438"/>
                <a:gd name="connsiteX78" fmla="*/ 2522902 w 5890489"/>
                <a:gd name="connsiteY78" fmla="*/ 6343134 h 6578438"/>
                <a:gd name="connsiteX79" fmla="*/ 2556953 w 5890489"/>
                <a:gd name="connsiteY79" fmla="*/ 6356051 h 6578438"/>
                <a:gd name="connsiteX80" fmla="*/ 2695009 w 5890489"/>
                <a:gd name="connsiteY80" fmla="*/ 6401905 h 6578438"/>
                <a:gd name="connsiteX81" fmla="*/ 3268035 w 5890489"/>
                <a:gd name="connsiteY81" fmla="*/ 6501238 h 6578438"/>
                <a:gd name="connsiteX82" fmla="*/ 3341038 w 5890489"/>
                <a:gd name="connsiteY82" fmla="*/ 6506145 h 6578438"/>
                <a:gd name="connsiteX83" fmla="*/ 3414703 w 5890489"/>
                <a:gd name="connsiteY83" fmla="*/ 6507050 h 6578438"/>
                <a:gd name="connsiteX84" fmla="*/ 3488237 w 5890489"/>
                <a:gd name="connsiteY84" fmla="*/ 6508212 h 6578438"/>
                <a:gd name="connsiteX85" fmla="*/ 3524142 w 5890489"/>
                <a:gd name="connsiteY85" fmla="*/ 6507955 h 6578438"/>
                <a:gd name="connsiteX86" fmla="*/ 3559252 w 5890489"/>
                <a:gd name="connsiteY86" fmla="*/ 6506921 h 6578438"/>
                <a:gd name="connsiteX87" fmla="*/ 3629207 w 5890489"/>
                <a:gd name="connsiteY87" fmla="*/ 6503045 h 6578438"/>
                <a:gd name="connsiteX88" fmla="*/ 3698633 w 5890489"/>
                <a:gd name="connsiteY88" fmla="*/ 6496845 h 6578438"/>
                <a:gd name="connsiteX89" fmla="*/ 3733213 w 5890489"/>
                <a:gd name="connsiteY89" fmla="*/ 6493357 h 6578438"/>
                <a:gd name="connsiteX90" fmla="*/ 3767529 w 5890489"/>
                <a:gd name="connsiteY90" fmla="*/ 6488707 h 6578438"/>
                <a:gd name="connsiteX91" fmla="*/ 3801845 w 5890489"/>
                <a:gd name="connsiteY91" fmla="*/ 6484057 h 6578438"/>
                <a:gd name="connsiteX92" fmla="*/ 3835895 w 5890489"/>
                <a:gd name="connsiteY92" fmla="*/ 6478116 h 6578438"/>
                <a:gd name="connsiteX93" fmla="*/ 4364801 w 5890489"/>
                <a:gd name="connsiteY93" fmla="*/ 6308517 h 6578438"/>
                <a:gd name="connsiteX94" fmla="*/ 4861379 w 5890489"/>
                <a:gd name="connsiteY94" fmla="*/ 6000576 h 6578438"/>
                <a:gd name="connsiteX95" fmla="*/ 5341263 w 5890489"/>
                <a:gd name="connsiteY95" fmla="*/ 5605834 h 6578438"/>
                <a:gd name="connsiteX96" fmla="*/ 5587301 w 5890489"/>
                <a:gd name="connsiteY96" fmla="*/ 5390379 h 6578438"/>
                <a:gd name="connsiteX97" fmla="*/ 5849105 w 5890489"/>
                <a:gd name="connsiteY97" fmla="*/ 5176344 h 6578438"/>
                <a:gd name="connsiteX98" fmla="*/ 5890489 w 5890489"/>
                <a:gd name="connsiteY98" fmla="*/ 5145260 h 6578438"/>
                <a:gd name="connsiteX99" fmla="*/ 5890489 w 5890489"/>
                <a:gd name="connsiteY99" fmla="*/ 5995323 h 6578438"/>
                <a:gd name="connsiteX100" fmla="*/ 5811477 w 5890489"/>
                <a:gd name="connsiteY100" fmla="*/ 6077819 h 6578438"/>
                <a:gd name="connsiteX101" fmla="*/ 5301384 w 5890489"/>
                <a:gd name="connsiteY101" fmla="*/ 6542958 h 6578438"/>
                <a:gd name="connsiteX102" fmla="*/ 5252008 w 5890489"/>
                <a:gd name="connsiteY102" fmla="*/ 6578438 h 6578438"/>
                <a:gd name="connsiteX103" fmla="*/ 1653730 w 5890489"/>
                <a:gd name="connsiteY103" fmla="*/ 6578438 h 6578438"/>
                <a:gd name="connsiteX104" fmla="*/ 1549768 w 5890489"/>
                <a:gd name="connsiteY104" fmla="*/ 6488821 h 6578438"/>
                <a:gd name="connsiteX105" fmla="*/ 1298282 w 5890489"/>
                <a:gd name="connsiteY105" fmla="*/ 6243932 h 6578438"/>
                <a:gd name="connsiteX106" fmla="*/ 1237999 w 5890489"/>
                <a:gd name="connsiteY106" fmla="*/ 6181671 h 6578438"/>
                <a:gd name="connsiteX107" fmla="*/ 1179967 w 5890489"/>
                <a:gd name="connsiteY107" fmla="*/ 6117862 h 6578438"/>
                <a:gd name="connsiteX108" fmla="*/ 1121936 w 5890489"/>
                <a:gd name="connsiteY108" fmla="*/ 6054569 h 6578438"/>
                <a:gd name="connsiteX109" fmla="*/ 1065628 w 5890489"/>
                <a:gd name="connsiteY109" fmla="*/ 5990243 h 6578438"/>
                <a:gd name="connsiteX110" fmla="*/ 954335 w 5890489"/>
                <a:gd name="connsiteY110" fmla="*/ 5861460 h 6578438"/>
                <a:gd name="connsiteX111" fmla="*/ 898953 w 5890489"/>
                <a:gd name="connsiteY111" fmla="*/ 5797393 h 6578438"/>
                <a:gd name="connsiteX112" fmla="*/ 842908 w 5890489"/>
                <a:gd name="connsiteY112" fmla="*/ 5733582 h 6578438"/>
                <a:gd name="connsiteX113" fmla="*/ 622442 w 5890489"/>
                <a:gd name="connsiteY113" fmla="*/ 5471884 h 6578438"/>
                <a:gd name="connsiteX114" fmla="*/ 425559 w 5890489"/>
                <a:gd name="connsiteY114" fmla="*/ 5190036 h 6578438"/>
                <a:gd name="connsiteX115" fmla="*/ 123877 w 5890489"/>
                <a:gd name="connsiteY115" fmla="*/ 4564210 h 6578438"/>
                <a:gd name="connsiteX116" fmla="*/ 130 w 5890489"/>
                <a:gd name="connsiteY116" fmla="*/ 3865530 h 6578438"/>
                <a:gd name="connsiteX117" fmla="*/ 30602 w 5890489"/>
                <a:gd name="connsiteY117" fmla="*/ 3505793 h 6578438"/>
                <a:gd name="connsiteX118" fmla="*/ 126924 w 5890489"/>
                <a:gd name="connsiteY118" fmla="*/ 3157164 h 6578438"/>
                <a:gd name="connsiteX119" fmla="*/ 334803 w 5890489"/>
                <a:gd name="connsiteY119" fmla="*/ 2560530 h 6578438"/>
                <a:gd name="connsiteX120" fmla="*/ 381176 w 5890489"/>
                <a:gd name="connsiteY120" fmla="*/ 2409144 h 6578438"/>
                <a:gd name="connsiteX121" fmla="*/ 425825 w 5890489"/>
                <a:gd name="connsiteY121" fmla="*/ 2255819 h 6578438"/>
                <a:gd name="connsiteX122" fmla="*/ 470210 w 5890489"/>
                <a:gd name="connsiteY122" fmla="*/ 2099523 h 6578438"/>
                <a:gd name="connsiteX123" fmla="*/ 492998 w 5890489"/>
                <a:gd name="connsiteY123" fmla="*/ 2020213 h 6578438"/>
                <a:gd name="connsiteX124" fmla="*/ 517509 w 5890489"/>
                <a:gd name="connsiteY124" fmla="*/ 1939224 h 6578438"/>
                <a:gd name="connsiteX125" fmla="*/ 544007 w 5890489"/>
                <a:gd name="connsiteY125" fmla="*/ 1857201 h 6578438"/>
                <a:gd name="connsiteX126" fmla="*/ 573288 w 5890489"/>
                <a:gd name="connsiteY126" fmla="*/ 1774274 h 6578438"/>
                <a:gd name="connsiteX127" fmla="*/ 606146 w 5890489"/>
                <a:gd name="connsiteY127" fmla="*/ 1690832 h 6578438"/>
                <a:gd name="connsiteX128" fmla="*/ 644569 w 5890489"/>
                <a:gd name="connsiteY128" fmla="*/ 1607775 h 6578438"/>
                <a:gd name="connsiteX129" fmla="*/ 837874 w 5890489"/>
                <a:gd name="connsiteY129" fmla="*/ 1297638 h 6578438"/>
                <a:gd name="connsiteX130" fmla="*/ 1069602 w 5890489"/>
                <a:gd name="connsiteY130" fmla="*/ 1032194 h 6578438"/>
                <a:gd name="connsiteX131" fmla="*/ 1130548 w 5890489"/>
                <a:gd name="connsiteY131" fmla="*/ 970839 h 6578438"/>
                <a:gd name="connsiteX132" fmla="*/ 1192024 w 5890489"/>
                <a:gd name="connsiteY132" fmla="*/ 910129 h 6578438"/>
                <a:gd name="connsiteX133" fmla="*/ 1255356 w 5890489"/>
                <a:gd name="connsiteY133" fmla="*/ 850841 h 6578438"/>
                <a:gd name="connsiteX134" fmla="*/ 1319614 w 5890489"/>
                <a:gd name="connsiteY134" fmla="*/ 792068 h 6578438"/>
                <a:gd name="connsiteX135" fmla="*/ 1385728 w 5890489"/>
                <a:gd name="connsiteY135" fmla="*/ 734975 h 6578438"/>
                <a:gd name="connsiteX136" fmla="*/ 1452768 w 5890489"/>
                <a:gd name="connsiteY136" fmla="*/ 678528 h 6578438"/>
                <a:gd name="connsiteX137" fmla="*/ 1469594 w 5890489"/>
                <a:gd name="connsiteY137" fmla="*/ 664449 h 6578438"/>
                <a:gd name="connsiteX138" fmla="*/ 1487083 w 5890489"/>
                <a:gd name="connsiteY138" fmla="*/ 651015 h 6578438"/>
                <a:gd name="connsiteX139" fmla="*/ 1522193 w 5890489"/>
                <a:gd name="connsiteY139" fmla="*/ 624277 h 6578438"/>
                <a:gd name="connsiteX140" fmla="*/ 1592415 w 5890489"/>
                <a:gd name="connsiteY140" fmla="*/ 570671 h 6578438"/>
                <a:gd name="connsiteX141" fmla="*/ 1738287 w 5890489"/>
                <a:gd name="connsiteY141" fmla="*/ 469402 h 6578438"/>
                <a:gd name="connsiteX142" fmla="*/ 1890918 w 5890489"/>
                <a:gd name="connsiteY142" fmla="*/ 376530 h 6578438"/>
                <a:gd name="connsiteX143" fmla="*/ 2555363 w 5890489"/>
                <a:gd name="connsiteY143" fmla="*/ 105274 h 6578438"/>
                <a:gd name="connsiteX144" fmla="*/ 3259291 w 5890489"/>
                <a:gd name="connsiteY144" fmla="*/ 3229 h 6578438"/>
                <a:gd name="connsiteX145" fmla="*/ 3347265 w 5890489"/>
                <a:gd name="connsiteY145" fmla="*/ 903 h 6578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</a:cxnLst>
              <a:rect l="l" t="t" r="r" b="b"/>
              <a:pathLst>
                <a:path w="5890489" h="6578438">
                  <a:moveTo>
                    <a:pt x="3391253" y="0"/>
                  </a:moveTo>
                  <a:lnTo>
                    <a:pt x="3434974" y="646"/>
                  </a:lnTo>
                  <a:lnTo>
                    <a:pt x="3522419" y="2712"/>
                  </a:lnTo>
                  <a:cubicBezTo>
                    <a:pt x="3551567" y="3488"/>
                    <a:pt x="3580451" y="3746"/>
                    <a:pt x="3610261" y="6458"/>
                  </a:cubicBezTo>
                  <a:cubicBezTo>
                    <a:pt x="3669353" y="10850"/>
                    <a:pt x="3728179" y="14337"/>
                    <a:pt x="3786872" y="20667"/>
                  </a:cubicBezTo>
                  <a:lnTo>
                    <a:pt x="3962291" y="43530"/>
                  </a:lnTo>
                  <a:lnTo>
                    <a:pt x="4135855" y="75176"/>
                  </a:lnTo>
                  <a:cubicBezTo>
                    <a:pt x="4193224" y="87836"/>
                    <a:pt x="4250328" y="101398"/>
                    <a:pt x="4307299" y="114315"/>
                  </a:cubicBezTo>
                  <a:cubicBezTo>
                    <a:pt x="4364139" y="128394"/>
                    <a:pt x="4420050" y="145575"/>
                    <a:pt x="4476358" y="160816"/>
                  </a:cubicBezTo>
                  <a:cubicBezTo>
                    <a:pt x="4504580" y="167921"/>
                    <a:pt x="4532138" y="177995"/>
                    <a:pt x="4559829" y="186779"/>
                  </a:cubicBezTo>
                  <a:lnTo>
                    <a:pt x="4642901" y="213648"/>
                  </a:lnTo>
                  <a:cubicBezTo>
                    <a:pt x="4863234" y="288307"/>
                    <a:pt x="5076414" y="379371"/>
                    <a:pt x="5280847" y="485936"/>
                  </a:cubicBezTo>
                  <a:cubicBezTo>
                    <a:pt x="5485018" y="592631"/>
                    <a:pt x="5681768" y="713145"/>
                    <a:pt x="5865400" y="851099"/>
                  </a:cubicBezTo>
                  <a:lnTo>
                    <a:pt x="5890489" y="870950"/>
                  </a:lnTo>
                  <a:lnTo>
                    <a:pt x="5890489" y="1321814"/>
                  </a:lnTo>
                  <a:lnTo>
                    <a:pt x="5887395" y="1318952"/>
                  </a:lnTo>
                  <a:lnTo>
                    <a:pt x="5830291" y="1265992"/>
                  </a:lnTo>
                  <a:lnTo>
                    <a:pt x="5815981" y="1252687"/>
                  </a:lnTo>
                  <a:lnTo>
                    <a:pt x="5801142" y="1240158"/>
                  </a:lnTo>
                  <a:lnTo>
                    <a:pt x="5771464" y="1214969"/>
                  </a:lnTo>
                  <a:cubicBezTo>
                    <a:pt x="5731849" y="1181385"/>
                    <a:pt x="5692897" y="1146896"/>
                    <a:pt x="5651030" y="1115767"/>
                  </a:cubicBezTo>
                  <a:cubicBezTo>
                    <a:pt x="5487534" y="986985"/>
                    <a:pt x="5311321" y="872542"/>
                    <a:pt x="5123183" y="780443"/>
                  </a:cubicBezTo>
                  <a:cubicBezTo>
                    <a:pt x="4935309" y="688087"/>
                    <a:pt x="4737102" y="616398"/>
                    <a:pt x="4533860" y="567701"/>
                  </a:cubicBezTo>
                  <a:lnTo>
                    <a:pt x="4457281" y="550780"/>
                  </a:lnTo>
                  <a:cubicBezTo>
                    <a:pt x="4431709" y="545484"/>
                    <a:pt x="4406536" y="538896"/>
                    <a:pt x="4380568" y="535279"/>
                  </a:cubicBezTo>
                  <a:lnTo>
                    <a:pt x="4303325" y="522879"/>
                  </a:lnTo>
                  <a:lnTo>
                    <a:pt x="4264769" y="516679"/>
                  </a:lnTo>
                  <a:cubicBezTo>
                    <a:pt x="4251918" y="514612"/>
                    <a:pt x="4239067" y="512415"/>
                    <a:pt x="4226082" y="511253"/>
                  </a:cubicBezTo>
                  <a:cubicBezTo>
                    <a:pt x="4174145" y="505829"/>
                    <a:pt x="4122606" y="499498"/>
                    <a:pt x="4070934" y="494848"/>
                  </a:cubicBezTo>
                  <a:lnTo>
                    <a:pt x="3915521" y="486065"/>
                  </a:lnTo>
                  <a:lnTo>
                    <a:pt x="3760241" y="484257"/>
                  </a:lnTo>
                  <a:cubicBezTo>
                    <a:pt x="3734405" y="483869"/>
                    <a:pt x="3708571" y="485936"/>
                    <a:pt x="3682734" y="486581"/>
                  </a:cubicBezTo>
                  <a:lnTo>
                    <a:pt x="3605491" y="488907"/>
                  </a:lnTo>
                  <a:cubicBezTo>
                    <a:pt x="3579921" y="489165"/>
                    <a:pt x="3553555" y="491490"/>
                    <a:pt x="3527454" y="493169"/>
                  </a:cubicBezTo>
                  <a:lnTo>
                    <a:pt x="3449151" y="498336"/>
                  </a:lnTo>
                  <a:lnTo>
                    <a:pt x="3410067" y="500532"/>
                  </a:lnTo>
                  <a:lnTo>
                    <a:pt x="3371246" y="504279"/>
                  </a:lnTo>
                  <a:cubicBezTo>
                    <a:pt x="3345410" y="506862"/>
                    <a:pt x="3319575" y="509315"/>
                    <a:pt x="3293739" y="511512"/>
                  </a:cubicBezTo>
                  <a:cubicBezTo>
                    <a:pt x="3087450" y="531662"/>
                    <a:pt x="2885531" y="563180"/>
                    <a:pt x="2689445" y="610198"/>
                  </a:cubicBezTo>
                  <a:cubicBezTo>
                    <a:pt x="2493357" y="657344"/>
                    <a:pt x="2302303" y="719088"/>
                    <a:pt x="2117875" y="800335"/>
                  </a:cubicBezTo>
                  <a:cubicBezTo>
                    <a:pt x="2072298" y="821648"/>
                    <a:pt x="2026854" y="843606"/>
                    <a:pt x="1981276" y="865566"/>
                  </a:cubicBezTo>
                  <a:cubicBezTo>
                    <a:pt x="1937025" y="889978"/>
                    <a:pt x="1891978" y="913229"/>
                    <a:pt x="1847991" y="938676"/>
                  </a:cubicBezTo>
                  <a:lnTo>
                    <a:pt x="1783069" y="978718"/>
                  </a:lnTo>
                  <a:lnTo>
                    <a:pt x="1750609" y="998869"/>
                  </a:lnTo>
                  <a:lnTo>
                    <a:pt x="1734312" y="1008945"/>
                  </a:lnTo>
                  <a:lnTo>
                    <a:pt x="1718547" y="1019924"/>
                  </a:lnTo>
                  <a:lnTo>
                    <a:pt x="1655481" y="1063582"/>
                  </a:lnTo>
                  <a:cubicBezTo>
                    <a:pt x="1634414" y="1078178"/>
                    <a:pt x="1612950" y="1092259"/>
                    <a:pt x="1593077" y="1108664"/>
                  </a:cubicBezTo>
                  <a:lnTo>
                    <a:pt x="1532263" y="1156197"/>
                  </a:lnTo>
                  <a:cubicBezTo>
                    <a:pt x="1511992" y="1172085"/>
                    <a:pt x="1491587" y="1187844"/>
                    <a:pt x="1472509" y="1205152"/>
                  </a:cubicBezTo>
                  <a:lnTo>
                    <a:pt x="1414212" y="1256175"/>
                  </a:lnTo>
                  <a:cubicBezTo>
                    <a:pt x="1395001" y="1273354"/>
                    <a:pt x="1375127" y="1290147"/>
                    <a:pt x="1357242" y="1308359"/>
                  </a:cubicBezTo>
                  <a:cubicBezTo>
                    <a:pt x="1283178" y="1379532"/>
                    <a:pt x="1212163" y="1452513"/>
                    <a:pt x="1153072" y="1529498"/>
                  </a:cubicBezTo>
                  <a:cubicBezTo>
                    <a:pt x="1090933" y="1605578"/>
                    <a:pt x="1043501" y="1685794"/>
                    <a:pt x="1002694" y="1770658"/>
                  </a:cubicBezTo>
                  <a:lnTo>
                    <a:pt x="974076" y="1835371"/>
                  </a:lnTo>
                  <a:lnTo>
                    <a:pt x="949564" y="1903573"/>
                  </a:lnTo>
                  <a:cubicBezTo>
                    <a:pt x="940820" y="1925661"/>
                    <a:pt x="934593" y="1950719"/>
                    <a:pt x="927173" y="1974229"/>
                  </a:cubicBezTo>
                  <a:cubicBezTo>
                    <a:pt x="920019" y="1998254"/>
                    <a:pt x="912468" y="2021504"/>
                    <a:pt x="906107" y="2046952"/>
                  </a:cubicBezTo>
                  <a:cubicBezTo>
                    <a:pt x="853906" y="2245614"/>
                    <a:pt x="809918" y="2463136"/>
                    <a:pt x="751092" y="2676266"/>
                  </a:cubicBezTo>
                  <a:cubicBezTo>
                    <a:pt x="693458" y="2889912"/>
                    <a:pt x="624166" y="3100976"/>
                    <a:pt x="547189" y="3308422"/>
                  </a:cubicBezTo>
                  <a:cubicBezTo>
                    <a:pt x="479617" y="3487580"/>
                    <a:pt x="444109" y="3675523"/>
                    <a:pt x="441195" y="3866306"/>
                  </a:cubicBezTo>
                  <a:cubicBezTo>
                    <a:pt x="438014" y="4057089"/>
                    <a:pt x="469282" y="4250456"/>
                    <a:pt x="527182" y="4439174"/>
                  </a:cubicBezTo>
                  <a:cubicBezTo>
                    <a:pt x="584815" y="4628278"/>
                    <a:pt x="671067" y="4811828"/>
                    <a:pt x="775073" y="4987240"/>
                  </a:cubicBezTo>
                  <a:cubicBezTo>
                    <a:pt x="827009" y="5075075"/>
                    <a:pt x="884246" y="5160327"/>
                    <a:pt x="943206" y="5244933"/>
                  </a:cubicBezTo>
                  <a:cubicBezTo>
                    <a:pt x="1002296" y="5329411"/>
                    <a:pt x="1064964" y="5412337"/>
                    <a:pt x="1133728" y="5490356"/>
                  </a:cubicBezTo>
                  <a:cubicBezTo>
                    <a:pt x="1203949" y="5567728"/>
                    <a:pt x="1279337" y="5642259"/>
                    <a:pt x="1359626" y="5709815"/>
                  </a:cubicBezTo>
                  <a:cubicBezTo>
                    <a:pt x="1398711" y="5744949"/>
                    <a:pt x="1439916" y="5777241"/>
                    <a:pt x="1481254" y="5809146"/>
                  </a:cubicBezTo>
                  <a:cubicBezTo>
                    <a:pt x="1501922" y="5825163"/>
                    <a:pt x="1522325" y="5841309"/>
                    <a:pt x="1543260" y="5856940"/>
                  </a:cubicBezTo>
                  <a:cubicBezTo>
                    <a:pt x="1564591" y="5871923"/>
                    <a:pt x="1585921" y="5886777"/>
                    <a:pt x="1607518" y="5901374"/>
                  </a:cubicBezTo>
                  <a:cubicBezTo>
                    <a:pt x="1778565" y="6019693"/>
                    <a:pt x="1961271" y="6115924"/>
                    <a:pt x="2145566" y="6193814"/>
                  </a:cubicBezTo>
                  <a:lnTo>
                    <a:pt x="2214991" y="6221844"/>
                  </a:lnTo>
                  <a:lnTo>
                    <a:pt x="2249307" y="6236182"/>
                  </a:lnTo>
                  <a:cubicBezTo>
                    <a:pt x="2260702" y="6241089"/>
                    <a:pt x="2272625" y="6244577"/>
                    <a:pt x="2284285" y="6248711"/>
                  </a:cubicBezTo>
                  <a:lnTo>
                    <a:pt x="2354241" y="6273124"/>
                  </a:lnTo>
                  <a:cubicBezTo>
                    <a:pt x="2360070" y="6275190"/>
                    <a:pt x="2365899" y="6277128"/>
                    <a:pt x="2371597" y="6279324"/>
                  </a:cubicBezTo>
                  <a:cubicBezTo>
                    <a:pt x="2377161" y="6281778"/>
                    <a:pt x="2382329" y="6285007"/>
                    <a:pt x="2387894" y="6287719"/>
                  </a:cubicBezTo>
                  <a:cubicBezTo>
                    <a:pt x="2398757" y="6293274"/>
                    <a:pt x="2410153" y="6297666"/>
                    <a:pt x="2421414" y="6302186"/>
                  </a:cubicBezTo>
                  <a:lnTo>
                    <a:pt x="2489117" y="6329441"/>
                  </a:lnTo>
                  <a:lnTo>
                    <a:pt x="2522902" y="6343134"/>
                  </a:lnTo>
                  <a:cubicBezTo>
                    <a:pt x="2534165" y="6347654"/>
                    <a:pt x="2545294" y="6352563"/>
                    <a:pt x="2556953" y="6356051"/>
                  </a:cubicBezTo>
                  <a:lnTo>
                    <a:pt x="2695009" y="6401905"/>
                  </a:lnTo>
                  <a:cubicBezTo>
                    <a:pt x="2880895" y="6457190"/>
                    <a:pt x="3073141" y="6489095"/>
                    <a:pt x="3268035" y="6501238"/>
                  </a:cubicBezTo>
                  <a:cubicBezTo>
                    <a:pt x="3292413" y="6502659"/>
                    <a:pt x="3316527" y="6505629"/>
                    <a:pt x="3341038" y="6506145"/>
                  </a:cubicBezTo>
                  <a:lnTo>
                    <a:pt x="3414703" y="6507050"/>
                  </a:lnTo>
                  <a:lnTo>
                    <a:pt x="3488237" y="6508212"/>
                  </a:lnTo>
                  <a:cubicBezTo>
                    <a:pt x="3500690" y="6508729"/>
                    <a:pt x="3512483" y="6508471"/>
                    <a:pt x="3524142" y="6507955"/>
                  </a:cubicBezTo>
                  <a:lnTo>
                    <a:pt x="3559252" y="6506921"/>
                  </a:lnTo>
                  <a:cubicBezTo>
                    <a:pt x="3582835" y="6506792"/>
                    <a:pt x="3605889" y="6504467"/>
                    <a:pt x="3629207" y="6503045"/>
                  </a:cubicBezTo>
                  <a:cubicBezTo>
                    <a:pt x="3652526" y="6502012"/>
                    <a:pt x="3675579" y="6499171"/>
                    <a:pt x="3698633" y="6496845"/>
                  </a:cubicBezTo>
                  <a:cubicBezTo>
                    <a:pt x="3710160" y="6495683"/>
                    <a:pt x="3721819" y="6494907"/>
                    <a:pt x="3733213" y="6493357"/>
                  </a:cubicBezTo>
                  <a:lnTo>
                    <a:pt x="3767529" y="6488707"/>
                  </a:lnTo>
                  <a:lnTo>
                    <a:pt x="3801845" y="6484057"/>
                  </a:lnTo>
                  <a:lnTo>
                    <a:pt x="3835895" y="6478116"/>
                  </a:lnTo>
                  <a:cubicBezTo>
                    <a:pt x="4017673" y="6446727"/>
                    <a:pt x="4194152" y="6390281"/>
                    <a:pt x="4364801" y="6308517"/>
                  </a:cubicBezTo>
                  <a:cubicBezTo>
                    <a:pt x="4535583" y="6227139"/>
                    <a:pt x="4700138" y="6120962"/>
                    <a:pt x="4861379" y="6000576"/>
                  </a:cubicBezTo>
                  <a:cubicBezTo>
                    <a:pt x="5022621" y="5879931"/>
                    <a:pt x="5180684" y="5745337"/>
                    <a:pt x="5341263" y="5605834"/>
                  </a:cubicBezTo>
                  <a:lnTo>
                    <a:pt x="5587301" y="5390379"/>
                  </a:lnTo>
                  <a:cubicBezTo>
                    <a:pt x="5674216" y="5315718"/>
                    <a:pt x="5761527" y="5244416"/>
                    <a:pt x="5849105" y="5176344"/>
                  </a:cubicBezTo>
                  <a:lnTo>
                    <a:pt x="5890489" y="5145260"/>
                  </a:lnTo>
                  <a:lnTo>
                    <a:pt x="5890489" y="5995323"/>
                  </a:lnTo>
                  <a:lnTo>
                    <a:pt x="5811477" y="6077819"/>
                  </a:lnTo>
                  <a:cubicBezTo>
                    <a:pt x="5654739" y="6238377"/>
                    <a:pt x="5487138" y="6396093"/>
                    <a:pt x="5301384" y="6542958"/>
                  </a:cubicBezTo>
                  <a:lnTo>
                    <a:pt x="5252008" y="6578438"/>
                  </a:lnTo>
                  <a:lnTo>
                    <a:pt x="1653730" y="6578438"/>
                  </a:lnTo>
                  <a:lnTo>
                    <a:pt x="1549768" y="6488821"/>
                  </a:lnTo>
                  <a:cubicBezTo>
                    <a:pt x="1461976" y="6409495"/>
                    <a:pt x="1378573" y="6327182"/>
                    <a:pt x="1298282" y="6243932"/>
                  </a:cubicBezTo>
                  <a:cubicBezTo>
                    <a:pt x="1278277" y="6223006"/>
                    <a:pt x="1258138" y="6202210"/>
                    <a:pt x="1237999" y="6181671"/>
                  </a:cubicBezTo>
                  <a:lnTo>
                    <a:pt x="1179967" y="6117862"/>
                  </a:lnTo>
                  <a:lnTo>
                    <a:pt x="1121936" y="6054569"/>
                  </a:lnTo>
                  <a:cubicBezTo>
                    <a:pt x="1102328" y="6033644"/>
                    <a:pt x="1084573" y="6011427"/>
                    <a:pt x="1065628" y="5990243"/>
                  </a:cubicBezTo>
                  <a:cubicBezTo>
                    <a:pt x="1028662" y="5947099"/>
                    <a:pt x="990239" y="5904991"/>
                    <a:pt x="954335" y="5861460"/>
                  </a:cubicBezTo>
                  <a:cubicBezTo>
                    <a:pt x="936050" y="5840018"/>
                    <a:pt x="917634" y="5818446"/>
                    <a:pt x="898953" y="5797393"/>
                  </a:cubicBezTo>
                  <a:cubicBezTo>
                    <a:pt x="880404" y="5776208"/>
                    <a:pt x="861325" y="5755412"/>
                    <a:pt x="842908" y="5733582"/>
                  </a:cubicBezTo>
                  <a:cubicBezTo>
                    <a:pt x="767919" y="5647942"/>
                    <a:pt x="693061" y="5561786"/>
                    <a:pt x="622442" y="5471884"/>
                  </a:cubicBezTo>
                  <a:cubicBezTo>
                    <a:pt x="551559" y="5382112"/>
                    <a:pt x="486639" y="5287430"/>
                    <a:pt x="425559" y="5190036"/>
                  </a:cubicBezTo>
                  <a:cubicBezTo>
                    <a:pt x="303668" y="4994990"/>
                    <a:pt x="200193" y="4786123"/>
                    <a:pt x="123877" y="4564210"/>
                  </a:cubicBezTo>
                  <a:cubicBezTo>
                    <a:pt x="47694" y="4342555"/>
                    <a:pt x="2249" y="4106045"/>
                    <a:pt x="130" y="3865530"/>
                  </a:cubicBezTo>
                  <a:cubicBezTo>
                    <a:pt x="-1328" y="3745403"/>
                    <a:pt x="9537" y="3624629"/>
                    <a:pt x="30602" y="3505793"/>
                  </a:cubicBezTo>
                  <a:cubicBezTo>
                    <a:pt x="51802" y="3386828"/>
                    <a:pt x="84659" y="3270059"/>
                    <a:pt x="126924" y="3157164"/>
                  </a:cubicBezTo>
                  <a:cubicBezTo>
                    <a:pt x="200457" y="2959276"/>
                    <a:pt x="271737" y="2761388"/>
                    <a:pt x="334803" y="2560530"/>
                  </a:cubicBezTo>
                  <a:lnTo>
                    <a:pt x="381176" y="2409144"/>
                  </a:lnTo>
                  <a:lnTo>
                    <a:pt x="425825" y="2255819"/>
                  </a:lnTo>
                  <a:lnTo>
                    <a:pt x="470210" y="2099523"/>
                  </a:lnTo>
                  <a:lnTo>
                    <a:pt x="492998" y="2020213"/>
                  </a:lnTo>
                  <a:lnTo>
                    <a:pt x="517509" y="1939224"/>
                  </a:lnTo>
                  <a:cubicBezTo>
                    <a:pt x="525061" y="1912485"/>
                    <a:pt x="534866" y="1884586"/>
                    <a:pt x="544007" y="1857201"/>
                  </a:cubicBezTo>
                  <a:cubicBezTo>
                    <a:pt x="553680" y="1829559"/>
                    <a:pt x="561496" y="1802304"/>
                    <a:pt x="573288" y="1774274"/>
                  </a:cubicBezTo>
                  <a:lnTo>
                    <a:pt x="606146" y="1690832"/>
                  </a:lnTo>
                  <a:cubicBezTo>
                    <a:pt x="618467" y="1663060"/>
                    <a:pt x="631716" y="1635417"/>
                    <a:pt x="644569" y="1607775"/>
                  </a:cubicBezTo>
                  <a:cubicBezTo>
                    <a:pt x="698625" y="1498368"/>
                    <a:pt x="763413" y="1391287"/>
                    <a:pt x="837874" y="1297638"/>
                  </a:cubicBezTo>
                  <a:cubicBezTo>
                    <a:pt x="910348" y="1201278"/>
                    <a:pt x="990107" y="1115897"/>
                    <a:pt x="1069602" y="1032194"/>
                  </a:cubicBezTo>
                  <a:cubicBezTo>
                    <a:pt x="1089079" y="1010624"/>
                    <a:pt x="1110012" y="990990"/>
                    <a:pt x="1130548" y="970839"/>
                  </a:cubicBezTo>
                  <a:lnTo>
                    <a:pt x="1192024" y="910129"/>
                  </a:lnTo>
                  <a:cubicBezTo>
                    <a:pt x="1212031" y="889462"/>
                    <a:pt x="1234024" y="870475"/>
                    <a:pt x="1255356" y="850841"/>
                  </a:cubicBezTo>
                  <a:lnTo>
                    <a:pt x="1319614" y="792068"/>
                  </a:lnTo>
                  <a:cubicBezTo>
                    <a:pt x="1340680" y="772176"/>
                    <a:pt x="1363469" y="753834"/>
                    <a:pt x="1385728" y="734975"/>
                  </a:cubicBezTo>
                  <a:lnTo>
                    <a:pt x="1452768" y="678528"/>
                  </a:lnTo>
                  <a:lnTo>
                    <a:pt x="1469594" y="664449"/>
                  </a:lnTo>
                  <a:lnTo>
                    <a:pt x="1487083" y="651015"/>
                  </a:lnTo>
                  <a:lnTo>
                    <a:pt x="1522193" y="624277"/>
                  </a:lnTo>
                  <a:lnTo>
                    <a:pt x="1592415" y="570671"/>
                  </a:lnTo>
                  <a:cubicBezTo>
                    <a:pt x="1640110" y="535925"/>
                    <a:pt x="1689531" y="503245"/>
                    <a:pt x="1738287" y="469402"/>
                  </a:cubicBezTo>
                  <a:cubicBezTo>
                    <a:pt x="1788634" y="438015"/>
                    <a:pt x="1839643" y="407013"/>
                    <a:pt x="1890918" y="376530"/>
                  </a:cubicBezTo>
                  <a:cubicBezTo>
                    <a:pt x="2098400" y="258209"/>
                    <a:pt x="2323503" y="166241"/>
                    <a:pt x="2555363" y="105274"/>
                  </a:cubicBezTo>
                  <a:cubicBezTo>
                    <a:pt x="2787223" y="44047"/>
                    <a:pt x="3024516" y="12013"/>
                    <a:pt x="3259291" y="3229"/>
                  </a:cubicBezTo>
                  <a:lnTo>
                    <a:pt x="3347265" y="903"/>
                  </a:ln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ACA5348F-9FF6-485F-898D-1BED7EC7270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95999" y="52997"/>
              <a:ext cx="6093363" cy="6805004"/>
            </a:xfrm>
            <a:custGeom>
              <a:avLst/>
              <a:gdLst>
                <a:gd name="connsiteX0" fmla="*/ 3517682 w 5890491"/>
                <a:gd name="connsiteY0" fmla="*/ 0 h 6578439"/>
                <a:gd name="connsiteX1" fmla="*/ 5849513 w 5890491"/>
                <a:gd name="connsiteY1" fmla="*/ 841730 h 6578439"/>
                <a:gd name="connsiteX2" fmla="*/ 5890491 w 5890491"/>
                <a:gd name="connsiteY2" fmla="*/ 879061 h 6578439"/>
                <a:gd name="connsiteX3" fmla="*/ 5890491 w 5890491"/>
                <a:gd name="connsiteY3" fmla="*/ 2034114 h 6578439"/>
                <a:gd name="connsiteX4" fmla="*/ 5757065 w 5890491"/>
                <a:gd name="connsiteY4" fmla="*/ 1854938 h 6578439"/>
                <a:gd name="connsiteX5" fmla="*/ 5564060 w 5890491"/>
                <a:gd name="connsiteY5" fmla="*/ 1642182 h 6578439"/>
                <a:gd name="connsiteX6" fmla="*/ 3517551 w 5890491"/>
                <a:gd name="connsiteY6" fmla="*/ 790012 h 6578439"/>
                <a:gd name="connsiteX7" fmla="*/ 1611552 w 5890491"/>
                <a:gd name="connsiteY7" fmla="*/ 1543282 h 6578439"/>
                <a:gd name="connsiteX8" fmla="*/ 1340656 w 5890491"/>
                <a:gd name="connsiteY8" fmla="*/ 1897925 h 6578439"/>
                <a:gd name="connsiteX9" fmla="*/ 1201705 w 5890491"/>
                <a:gd name="connsiteY9" fmla="*/ 2361213 h 6578439"/>
                <a:gd name="connsiteX10" fmla="*/ 852705 w 5890491"/>
                <a:gd name="connsiteY10" fmla="*/ 3529176 h 6578439"/>
                <a:gd name="connsiteX11" fmla="*/ 863863 w 5890491"/>
                <a:gd name="connsiteY11" fmla="*/ 4437051 h 6578439"/>
                <a:gd name="connsiteX12" fmla="*/ 1413569 w 5890491"/>
                <a:gd name="connsiteY12" fmla="*/ 5357174 h 6578439"/>
                <a:gd name="connsiteX13" fmla="*/ 2339129 w 5890491"/>
                <a:gd name="connsiteY13" fmla="*/ 6143367 h 6578439"/>
                <a:gd name="connsiteX14" fmla="*/ 3439449 w 5890491"/>
                <a:gd name="connsiteY14" fmla="*/ 6420049 h 6578439"/>
                <a:gd name="connsiteX15" fmla="*/ 5251388 w 5890491"/>
                <a:gd name="connsiteY15" fmla="*/ 5349009 h 6578439"/>
                <a:gd name="connsiteX16" fmla="*/ 5657731 w 5890491"/>
                <a:gd name="connsiteY16" fmla="*/ 4959205 h 6578439"/>
                <a:gd name="connsiteX17" fmla="*/ 5836127 w 5890491"/>
                <a:gd name="connsiteY17" fmla="*/ 4792052 h 6578439"/>
                <a:gd name="connsiteX18" fmla="*/ 5890491 w 5890491"/>
                <a:gd name="connsiteY18" fmla="*/ 4738662 h 6578439"/>
                <a:gd name="connsiteX19" fmla="*/ 5890491 w 5890491"/>
                <a:gd name="connsiteY19" fmla="*/ 5821964 h 6578439"/>
                <a:gd name="connsiteX20" fmla="*/ 5802001 w 5890491"/>
                <a:gd name="connsiteY20" fmla="*/ 5907904 h 6578439"/>
                <a:gd name="connsiteX21" fmla="*/ 5294358 w 5890491"/>
                <a:gd name="connsiteY21" fmla="*/ 6397505 h 6578439"/>
                <a:gd name="connsiteX22" fmla="*/ 5077178 w 5890491"/>
                <a:gd name="connsiteY22" fmla="*/ 6578439 h 6578439"/>
                <a:gd name="connsiteX23" fmla="*/ 1567290 w 5890491"/>
                <a:gd name="connsiteY23" fmla="*/ 6578439 h 6578439"/>
                <a:gd name="connsiteX24" fmla="*/ 1508588 w 5890491"/>
                <a:gd name="connsiteY24" fmla="*/ 6535186 h 6578439"/>
                <a:gd name="connsiteX25" fmla="*/ 826498 w 5890491"/>
                <a:gd name="connsiteY25" fmla="*/ 5876034 h 6578439"/>
                <a:gd name="connsiteX26" fmla="*/ 122403 w 5890491"/>
                <a:gd name="connsiteY26" fmla="*/ 3255655 h 6578439"/>
                <a:gd name="connsiteX27" fmla="*/ 1061197 w 5890491"/>
                <a:gd name="connsiteY27" fmla="*/ 984650 h 6578439"/>
                <a:gd name="connsiteX28" fmla="*/ 3517682 w 5890491"/>
                <a:gd name="connsiteY28" fmla="*/ 0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5890491" h="6578439">
                  <a:moveTo>
                    <a:pt x="3517682" y="0"/>
                  </a:moveTo>
                  <a:cubicBezTo>
                    <a:pt x="4402017" y="0"/>
                    <a:pt x="5213742" y="315483"/>
                    <a:pt x="5849513" y="841730"/>
                  </a:cubicBezTo>
                  <a:lnTo>
                    <a:pt x="5890491" y="879061"/>
                  </a:lnTo>
                  <a:lnTo>
                    <a:pt x="5890491" y="2034114"/>
                  </a:lnTo>
                  <a:lnTo>
                    <a:pt x="5757065" y="1854938"/>
                  </a:lnTo>
                  <a:cubicBezTo>
                    <a:pt x="5696443" y="1781264"/>
                    <a:pt x="5632076" y="1710299"/>
                    <a:pt x="5564060" y="1642182"/>
                  </a:cubicBezTo>
                  <a:cubicBezTo>
                    <a:pt x="5015393" y="1092636"/>
                    <a:pt x="4288592" y="790012"/>
                    <a:pt x="3517551" y="790012"/>
                  </a:cubicBezTo>
                  <a:cubicBezTo>
                    <a:pt x="2701750" y="790012"/>
                    <a:pt x="2131676" y="1015335"/>
                    <a:pt x="1611552" y="1543282"/>
                  </a:cubicBezTo>
                  <a:cubicBezTo>
                    <a:pt x="1435754" y="1721722"/>
                    <a:pt x="1375945" y="1822729"/>
                    <a:pt x="1340656" y="1897925"/>
                  </a:cubicBezTo>
                  <a:cubicBezTo>
                    <a:pt x="1289148" y="2007623"/>
                    <a:pt x="1252432" y="2155907"/>
                    <a:pt x="1201705" y="2361213"/>
                  </a:cubicBezTo>
                  <a:cubicBezTo>
                    <a:pt x="1133721" y="2635919"/>
                    <a:pt x="1040568" y="3012290"/>
                    <a:pt x="852705" y="3529176"/>
                  </a:cubicBezTo>
                  <a:cubicBezTo>
                    <a:pt x="749952" y="3811784"/>
                    <a:pt x="753584" y="4108747"/>
                    <a:pt x="863863" y="4437051"/>
                  </a:cubicBezTo>
                  <a:cubicBezTo>
                    <a:pt x="964800" y="4737438"/>
                    <a:pt x="1154869" y="5055603"/>
                    <a:pt x="1413569" y="5357174"/>
                  </a:cubicBezTo>
                  <a:cubicBezTo>
                    <a:pt x="1718326" y="5712343"/>
                    <a:pt x="2021008" y="5969404"/>
                    <a:pt x="2339129" y="6143367"/>
                  </a:cubicBezTo>
                  <a:cubicBezTo>
                    <a:pt x="2679565" y="6329577"/>
                    <a:pt x="3039591" y="6420049"/>
                    <a:pt x="3439449" y="6420049"/>
                  </a:cubicBezTo>
                  <a:cubicBezTo>
                    <a:pt x="4142246" y="6420049"/>
                    <a:pt x="4633828" y="5976251"/>
                    <a:pt x="5251388" y="5349009"/>
                  </a:cubicBezTo>
                  <a:cubicBezTo>
                    <a:pt x="5389949" y="5208364"/>
                    <a:pt x="5526047" y="5081677"/>
                    <a:pt x="5657731" y="4959205"/>
                  </a:cubicBezTo>
                  <a:cubicBezTo>
                    <a:pt x="5719520" y="4901722"/>
                    <a:pt x="5779200" y="4846206"/>
                    <a:pt x="5836127" y="4792052"/>
                  </a:cubicBezTo>
                  <a:lnTo>
                    <a:pt x="5890491" y="4738662"/>
                  </a:lnTo>
                  <a:lnTo>
                    <a:pt x="5890491" y="5821964"/>
                  </a:lnTo>
                  <a:lnTo>
                    <a:pt x="5802001" y="5907904"/>
                  </a:lnTo>
                  <a:cubicBezTo>
                    <a:pt x="5634962" y="6077456"/>
                    <a:pt x="5467509" y="6243625"/>
                    <a:pt x="5294358" y="6397505"/>
                  </a:cubicBezTo>
                  <a:lnTo>
                    <a:pt x="5077178" y="6578439"/>
                  </a:lnTo>
                  <a:lnTo>
                    <a:pt x="1567290" y="6578439"/>
                  </a:lnTo>
                  <a:lnTo>
                    <a:pt x="1508588" y="6535186"/>
                  </a:lnTo>
                  <a:cubicBezTo>
                    <a:pt x="1263991" y="6345442"/>
                    <a:pt x="1038054" y="6122666"/>
                    <a:pt x="826498" y="5876034"/>
                  </a:cubicBezTo>
                  <a:cubicBezTo>
                    <a:pt x="261613" y="5217713"/>
                    <a:pt x="-239182" y="4250314"/>
                    <a:pt x="122403" y="3255655"/>
                  </a:cubicBezTo>
                  <a:cubicBezTo>
                    <a:pt x="607497" y="1921629"/>
                    <a:pt x="393040" y="1662857"/>
                    <a:pt x="1061197" y="984650"/>
                  </a:cubicBezTo>
                  <a:cubicBezTo>
                    <a:pt x="1729484" y="306444"/>
                    <a:pt x="2498060" y="0"/>
                    <a:pt x="351768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33B89F41-1D91-447A-88C5-8A917809FEE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6096000" y="52997"/>
              <a:ext cx="6093362" cy="6805004"/>
            </a:xfrm>
            <a:custGeom>
              <a:avLst/>
              <a:gdLst>
                <a:gd name="connsiteX0" fmla="*/ 5890490 w 5890490"/>
                <a:gd name="connsiteY0" fmla="*/ 5389037 h 6578439"/>
                <a:gd name="connsiteX1" fmla="*/ 5890490 w 5890490"/>
                <a:gd name="connsiteY1" fmla="*/ 5855587 h 6578439"/>
                <a:gd name="connsiteX2" fmla="*/ 5784593 w 5890490"/>
                <a:gd name="connsiteY2" fmla="*/ 5962054 h 6578439"/>
                <a:gd name="connsiteX3" fmla="*/ 5663414 w 5890490"/>
                <a:gd name="connsiteY3" fmla="*/ 6082564 h 6578439"/>
                <a:gd name="connsiteX4" fmla="*/ 5147099 w 5890490"/>
                <a:gd name="connsiteY4" fmla="*/ 6547726 h 6578439"/>
                <a:gd name="connsiteX5" fmla="*/ 5105015 w 5890490"/>
                <a:gd name="connsiteY5" fmla="*/ 6578439 h 6578439"/>
                <a:gd name="connsiteX6" fmla="*/ 4385601 w 5890490"/>
                <a:gd name="connsiteY6" fmla="*/ 6578439 h 6578439"/>
                <a:gd name="connsiteX7" fmla="*/ 4507252 w 5890490"/>
                <a:gd name="connsiteY7" fmla="*/ 6515968 h 6578439"/>
                <a:gd name="connsiteX8" fmla="*/ 4909330 w 5890490"/>
                <a:gd name="connsiteY8" fmla="*/ 6253453 h 6578439"/>
                <a:gd name="connsiteX9" fmla="*/ 5411374 w 5890490"/>
                <a:gd name="connsiteY9" fmla="*/ 5828544 h 6578439"/>
                <a:gd name="connsiteX10" fmla="*/ 5533570 w 5890490"/>
                <a:gd name="connsiteY10" fmla="*/ 5714534 h 6578439"/>
                <a:gd name="connsiteX11" fmla="*/ 5657425 w 5890490"/>
                <a:gd name="connsiteY11" fmla="*/ 5597650 h 6578439"/>
                <a:gd name="connsiteX12" fmla="*/ 3336813 w 5890490"/>
                <a:gd name="connsiteY12" fmla="*/ 499 h 6578439"/>
                <a:gd name="connsiteX13" fmla="*/ 3513674 w 5890490"/>
                <a:gd name="connsiteY13" fmla="*/ 1202 h 6578439"/>
                <a:gd name="connsiteX14" fmla="*/ 3602743 w 5890490"/>
                <a:gd name="connsiteY14" fmla="*/ 4827 h 6578439"/>
                <a:gd name="connsiteX15" fmla="*/ 3647213 w 5890490"/>
                <a:gd name="connsiteY15" fmla="*/ 6703 h 6578439"/>
                <a:gd name="connsiteX16" fmla="*/ 3691684 w 5890490"/>
                <a:gd name="connsiteY16" fmla="*/ 9453 h 6578439"/>
                <a:gd name="connsiteX17" fmla="*/ 3868927 w 5890490"/>
                <a:gd name="connsiteY17" fmla="*/ 27080 h 6578439"/>
                <a:gd name="connsiteX18" fmla="*/ 5200872 w 5890490"/>
                <a:gd name="connsiteY18" fmla="*/ 472240 h 6578439"/>
                <a:gd name="connsiteX19" fmla="*/ 5772711 w 5890490"/>
                <a:gd name="connsiteY19" fmla="*/ 866334 h 6578439"/>
                <a:gd name="connsiteX20" fmla="*/ 5890490 w 5890490"/>
                <a:gd name="connsiteY20" fmla="*/ 972426 h 6578439"/>
                <a:gd name="connsiteX21" fmla="*/ 5890490 w 5890490"/>
                <a:gd name="connsiteY21" fmla="*/ 1158576 h 6578439"/>
                <a:gd name="connsiteX22" fmla="*/ 5676045 w 5890490"/>
                <a:gd name="connsiteY22" fmla="*/ 986969 h 6578439"/>
                <a:gd name="connsiteX23" fmla="*/ 5103776 w 5890490"/>
                <a:gd name="connsiteY23" fmla="*/ 655879 h 6578439"/>
                <a:gd name="connsiteX24" fmla="*/ 4482465 w 5890490"/>
                <a:gd name="connsiteY24" fmla="*/ 440363 h 6578439"/>
                <a:gd name="connsiteX25" fmla="*/ 4402444 w 5890490"/>
                <a:gd name="connsiteY25" fmla="*/ 422111 h 6578439"/>
                <a:gd name="connsiteX26" fmla="*/ 4322423 w 5890490"/>
                <a:gd name="connsiteY26" fmla="*/ 404610 h 6578439"/>
                <a:gd name="connsiteX27" fmla="*/ 4241892 w 5890490"/>
                <a:gd name="connsiteY27" fmla="*/ 389858 h 6578439"/>
                <a:gd name="connsiteX28" fmla="*/ 4201627 w 5890490"/>
                <a:gd name="connsiteY28" fmla="*/ 382483 h 6578439"/>
                <a:gd name="connsiteX29" fmla="*/ 4161234 w 5890490"/>
                <a:gd name="connsiteY29" fmla="*/ 375857 h 6578439"/>
                <a:gd name="connsiteX30" fmla="*/ 3999280 w 5890490"/>
                <a:gd name="connsiteY30" fmla="*/ 353606 h 6578439"/>
                <a:gd name="connsiteX31" fmla="*/ 3836817 w 5890490"/>
                <a:gd name="connsiteY31" fmla="*/ 338480 h 6578439"/>
                <a:gd name="connsiteX32" fmla="*/ 3673972 w 5890490"/>
                <a:gd name="connsiteY32" fmla="*/ 330604 h 6578439"/>
                <a:gd name="connsiteX33" fmla="*/ 3511126 w 5890490"/>
                <a:gd name="connsiteY33" fmla="*/ 328978 h 6578439"/>
                <a:gd name="connsiteX34" fmla="*/ 3183142 w 5890490"/>
                <a:gd name="connsiteY34" fmla="*/ 342854 h 6578439"/>
                <a:gd name="connsiteX35" fmla="*/ 2541444 w 5890490"/>
                <a:gd name="connsiteY35" fmla="*/ 439988 h 6578439"/>
                <a:gd name="connsiteX36" fmla="*/ 1933895 w 5890490"/>
                <a:gd name="connsiteY36" fmla="*/ 650505 h 6578439"/>
                <a:gd name="connsiteX37" fmla="*/ 1378079 w 5890490"/>
                <a:gd name="connsiteY37" fmla="*/ 983905 h 6578439"/>
                <a:gd name="connsiteX38" fmla="*/ 1312967 w 5890490"/>
                <a:gd name="connsiteY38" fmla="*/ 1033660 h 6578439"/>
                <a:gd name="connsiteX39" fmla="*/ 1248364 w 5890490"/>
                <a:gd name="connsiteY39" fmla="*/ 1084413 h 6578439"/>
                <a:gd name="connsiteX40" fmla="*/ 1185163 w 5890490"/>
                <a:gd name="connsiteY40" fmla="*/ 1137168 h 6578439"/>
                <a:gd name="connsiteX41" fmla="*/ 1122852 w 5890490"/>
                <a:gd name="connsiteY41" fmla="*/ 1190922 h 6578439"/>
                <a:gd name="connsiteX42" fmla="*/ 892092 w 5890490"/>
                <a:gd name="connsiteY42" fmla="*/ 1421440 h 6578439"/>
                <a:gd name="connsiteX43" fmla="*/ 707202 w 5890490"/>
                <a:gd name="connsiteY43" fmla="*/ 1684212 h 6578439"/>
                <a:gd name="connsiteX44" fmla="*/ 670121 w 5890490"/>
                <a:gd name="connsiteY44" fmla="*/ 1756093 h 6578439"/>
                <a:gd name="connsiteX45" fmla="*/ 637630 w 5890490"/>
                <a:gd name="connsiteY45" fmla="*/ 1830724 h 6578439"/>
                <a:gd name="connsiteX46" fmla="*/ 607685 w 5890490"/>
                <a:gd name="connsiteY46" fmla="*/ 1907105 h 6578439"/>
                <a:gd name="connsiteX47" fmla="*/ 580034 w 5890490"/>
                <a:gd name="connsiteY47" fmla="*/ 1984986 h 6578439"/>
                <a:gd name="connsiteX48" fmla="*/ 481919 w 5890490"/>
                <a:gd name="connsiteY48" fmla="*/ 2304386 h 6578439"/>
                <a:gd name="connsiteX49" fmla="*/ 433881 w 5890490"/>
                <a:gd name="connsiteY49" fmla="*/ 2465399 h 6578439"/>
                <a:gd name="connsiteX50" fmla="*/ 384442 w 5890490"/>
                <a:gd name="connsiteY50" fmla="*/ 2626163 h 6578439"/>
                <a:gd name="connsiteX51" fmla="*/ 166039 w 5890490"/>
                <a:gd name="connsiteY51" fmla="*/ 3261338 h 6578439"/>
                <a:gd name="connsiteX52" fmla="*/ 56202 w 5890490"/>
                <a:gd name="connsiteY52" fmla="*/ 3910265 h 6578439"/>
                <a:gd name="connsiteX53" fmla="*/ 93664 w 5890490"/>
                <a:gd name="connsiteY53" fmla="*/ 4237292 h 6578439"/>
                <a:gd name="connsiteX54" fmla="*/ 111758 w 5890490"/>
                <a:gd name="connsiteY54" fmla="*/ 4317548 h 6578439"/>
                <a:gd name="connsiteX55" fmla="*/ 133038 w 5890490"/>
                <a:gd name="connsiteY55" fmla="*/ 4397054 h 6578439"/>
                <a:gd name="connsiteX56" fmla="*/ 157757 w 5890490"/>
                <a:gd name="connsiteY56" fmla="*/ 4475560 h 6578439"/>
                <a:gd name="connsiteX57" fmla="*/ 185153 w 5890490"/>
                <a:gd name="connsiteY57" fmla="*/ 4553066 h 6578439"/>
                <a:gd name="connsiteX58" fmla="*/ 493642 w 5890490"/>
                <a:gd name="connsiteY58" fmla="*/ 5132239 h 6578439"/>
                <a:gd name="connsiteX59" fmla="*/ 914391 w 5890490"/>
                <a:gd name="connsiteY59" fmla="*/ 5636528 h 6578439"/>
                <a:gd name="connsiteX60" fmla="*/ 1402034 w 5890490"/>
                <a:gd name="connsiteY60" fmla="*/ 6076188 h 6578439"/>
                <a:gd name="connsiteX61" fmla="*/ 1664397 w 5890490"/>
                <a:gd name="connsiteY61" fmla="*/ 6267079 h 6578439"/>
                <a:gd name="connsiteX62" fmla="*/ 1938992 w 5890490"/>
                <a:gd name="connsiteY62" fmla="*/ 6434343 h 6578439"/>
                <a:gd name="connsiteX63" fmla="*/ 2225931 w 5890490"/>
                <a:gd name="connsiteY63" fmla="*/ 6574322 h 6578439"/>
                <a:gd name="connsiteX64" fmla="*/ 2236328 w 5890490"/>
                <a:gd name="connsiteY64" fmla="*/ 6578439 h 6578439"/>
                <a:gd name="connsiteX65" fmla="*/ 1504665 w 5890490"/>
                <a:gd name="connsiteY65" fmla="*/ 6578439 h 6578439"/>
                <a:gd name="connsiteX66" fmla="*/ 1456827 w 5890490"/>
                <a:gd name="connsiteY66" fmla="*/ 6543476 h 6578439"/>
                <a:gd name="connsiteX67" fmla="*/ 1188475 w 5890490"/>
                <a:gd name="connsiteY67" fmla="*/ 6314083 h 6578439"/>
                <a:gd name="connsiteX68" fmla="*/ 721728 w 5890490"/>
                <a:gd name="connsiteY68" fmla="*/ 5798666 h 6578439"/>
                <a:gd name="connsiteX69" fmla="*/ 344175 w 5890490"/>
                <a:gd name="connsiteY69" fmla="*/ 5219495 h 6578439"/>
                <a:gd name="connsiteX70" fmla="*/ 87293 w 5890490"/>
                <a:gd name="connsiteY70" fmla="*/ 4583569 h 6578439"/>
                <a:gd name="connsiteX71" fmla="*/ 65886 w 5890490"/>
                <a:gd name="connsiteY71" fmla="*/ 4500813 h 6578439"/>
                <a:gd name="connsiteX72" fmla="*/ 47409 w 5890490"/>
                <a:gd name="connsiteY72" fmla="*/ 4417431 h 6578439"/>
                <a:gd name="connsiteX73" fmla="*/ 39000 w 5890490"/>
                <a:gd name="connsiteY73" fmla="*/ 4375677 h 6578439"/>
                <a:gd name="connsiteX74" fmla="*/ 31610 w 5890490"/>
                <a:gd name="connsiteY74" fmla="*/ 4333674 h 6578439"/>
                <a:gd name="connsiteX75" fmla="*/ 18868 w 5890490"/>
                <a:gd name="connsiteY75" fmla="*/ 4249417 h 6578439"/>
                <a:gd name="connsiteX76" fmla="*/ 646 w 5890490"/>
                <a:gd name="connsiteY76" fmla="*/ 3910265 h 6578439"/>
                <a:gd name="connsiteX77" fmla="*/ 130234 w 5890490"/>
                <a:gd name="connsiteY77" fmla="*/ 3248337 h 6578439"/>
                <a:gd name="connsiteX78" fmla="*/ 335383 w 5890490"/>
                <a:gd name="connsiteY78" fmla="*/ 2611911 h 6578439"/>
                <a:gd name="connsiteX79" fmla="*/ 487272 w 5890490"/>
                <a:gd name="connsiteY79" fmla="*/ 1958609 h 6578439"/>
                <a:gd name="connsiteX80" fmla="*/ 508550 w 5890490"/>
                <a:gd name="connsiteY80" fmla="*/ 1876227 h 6578439"/>
                <a:gd name="connsiteX81" fmla="*/ 531742 w 5890490"/>
                <a:gd name="connsiteY81" fmla="*/ 1793721 h 6578439"/>
                <a:gd name="connsiteX82" fmla="*/ 558245 w 5890490"/>
                <a:gd name="connsiteY82" fmla="*/ 1711465 h 6578439"/>
                <a:gd name="connsiteX83" fmla="*/ 590100 w 5890490"/>
                <a:gd name="connsiteY83" fmla="*/ 1630332 h 6578439"/>
                <a:gd name="connsiteX84" fmla="*/ 758680 w 5890490"/>
                <a:gd name="connsiteY84" fmla="*/ 1322433 h 6578439"/>
                <a:gd name="connsiteX85" fmla="*/ 976317 w 5890490"/>
                <a:gd name="connsiteY85" fmla="*/ 1049286 h 6578439"/>
                <a:gd name="connsiteX86" fmla="*/ 1035314 w 5890490"/>
                <a:gd name="connsiteY86" fmla="*/ 985406 h 6578439"/>
                <a:gd name="connsiteX87" fmla="*/ 1095329 w 5890490"/>
                <a:gd name="connsiteY87" fmla="*/ 922526 h 6578439"/>
                <a:gd name="connsiteX88" fmla="*/ 1157384 w 5890490"/>
                <a:gd name="connsiteY88" fmla="*/ 861271 h 6578439"/>
                <a:gd name="connsiteX89" fmla="*/ 1220841 w 5890490"/>
                <a:gd name="connsiteY89" fmla="*/ 801017 h 6578439"/>
                <a:gd name="connsiteX90" fmla="*/ 1286462 w 5890490"/>
                <a:gd name="connsiteY90" fmla="*/ 742886 h 6578439"/>
                <a:gd name="connsiteX91" fmla="*/ 1353233 w 5890490"/>
                <a:gd name="connsiteY91" fmla="*/ 685632 h 6578439"/>
                <a:gd name="connsiteX92" fmla="*/ 1369924 w 5890490"/>
                <a:gd name="connsiteY92" fmla="*/ 671256 h 6578439"/>
                <a:gd name="connsiteX93" fmla="*/ 1387380 w 5890490"/>
                <a:gd name="connsiteY93" fmla="*/ 657755 h 6578439"/>
                <a:gd name="connsiteX94" fmla="*/ 1422422 w 5890490"/>
                <a:gd name="connsiteY94" fmla="*/ 630877 h 6578439"/>
                <a:gd name="connsiteX95" fmla="*/ 1492759 w 5890490"/>
                <a:gd name="connsiteY95" fmla="*/ 577248 h 6578439"/>
                <a:gd name="connsiteX96" fmla="*/ 1528820 w 5890490"/>
                <a:gd name="connsiteY96" fmla="*/ 551496 h 6578439"/>
                <a:gd name="connsiteX97" fmla="*/ 1565390 w 5890490"/>
                <a:gd name="connsiteY97" fmla="*/ 526370 h 6578439"/>
                <a:gd name="connsiteX98" fmla="*/ 1639040 w 5890490"/>
                <a:gd name="connsiteY98" fmla="*/ 476490 h 6578439"/>
                <a:gd name="connsiteX99" fmla="*/ 1792075 w 5890490"/>
                <a:gd name="connsiteY99" fmla="*/ 384859 h 6578439"/>
                <a:gd name="connsiteX100" fmla="*/ 2455943 w 5890490"/>
                <a:gd name="connsiteY100" fmla="*/ 117836 h 6578439"/>
                <a:gd name="connsiteX101" fmla="*/ 3159952 w 5890490"/>
                <a:gd name="connsiteY101" fmla="*/ 7203 h 6578439"/>
                <a:gd name="connsiteX102" fmla="*/ 3336813 w 5890490"/>
                <a:gd name="connsiteY102" fmla="*/ 499 h 65784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</a:cxnLst>
              <a:rect l="l" t="t" r="r" b="b"/>
              <a:pathLst>
                <a:path w="5890490" h="6578439">
                  <a:moveTo>
                    <a:pt x="5890490" y="5389037"/>
                  </a:moveTo>
                  <a:lnTo>
                    <a:pt x="5890490" y="5855587"/>
                  </a:lnTo>
                  <a:lnTo>
                    <a:pt x="5784593" y="5962054"/>
                  </a:lnTo>
                  <a:cubicBezTo>
                    <a:pt x="5744454" y="6002308"/>
                    <a:pt x="5704062" y="6042436"/>
                    <a:pt x="5663414" y="6082564"/>
                  </a:cubicBezTo>
                  <a:cubicBezTo>
                    <a:pt x="5500314" y="6242577"/>
                    <a:pt x="5330970" y="6400714"/>
                    <a:pt x="5147099" y="6547726"/>
                  </a:cubicBezTo>
                  <a:lnTo>
                    <a:pt x="5105015" y="6578439"/>
                  </a:lnTo>
                  <a:lnTo>
                    <a:pt x="4385601" y="6578439"/>
                  </a:lnTo>
                  <a:lnTo>
                    <a:pt x="4507252" y="6515968"/>
                  </a:lnTo>
                  <a:cubicBezTo>
                    <a:pt x="4645901" y="6439679"/>
                    <a:pt x="4779837" y="6350961"/>
                    <a:pt x="4909330" y="6253453"/>
                  </a:cubicBezTo>
                  <a:cubicBezTo>
                    <a:pt x="5082369" y="6123567"/>
                    <a:pt x="5248145" y="5979180"/>
                    <a:pt x="5411374" y="5828544"/>
                  </a:cubicBezTo>
                  <a:cubicBezTo>
                    <a:pt x="5452149" y="5790791"/>
                    <a:pt x="5492924" y="5752788"/>
                    <a:pt x="5533570" y="5714534"/>
                  </a:cubicBezTo>
                  <a:lnTo>
                    <a:pt x="5657425" y="5597650"/>
                  </a:lnTo>
                  <a:close/>
                  <a:moveTo>
                    <a:pt x="3336813" y="499"/>
                  </a:moveTo>
                  <a:cubicBezTo>
                    <a:pt x="3395682" y="-392"/>
                    <a:pt x="3454550" y="-48"/>
                    <a:pt x="3513674" y="1202"/>
                  </a:cubicBezTo>
                  <a:lnTo>
                    <a:pt x="3602743" y="4827"/>
                  </a:lnTo>
                  <a:lnTo>
                    <a:pt x="3647213" y="6703"/>
                  </a:lnTo>
                  <a:cubicBezTo>
                    <a:pt x="3661994" y="7327"/>
                    <a:pt x="3676903" y="7703"/>
                    <a:pt x="3691684" y="9453"/>
                  </a:cubicBezTo>
                  <a:lnTo>
                    <a:pt x="3868927" y="27080"/>
                  </a:lnTo>
                  <a:cubicBezTo>
                    <a:pt x="4340645" y="85584"/>
                    <a:pt x="4795160" y="243221"/>
                    <a:pt x="5200872" y="472240"/>
                  </a:cubicBezTo>
                  <a:cubicBezTo>
                    <a:pt x="5403855" y="587124"/>
                    <a:pt x="5594988" y="719447"/>
                    <a:pt x="5772711" y="866334"/>
                  </a:cubicBezTo>
                  <a:lnTo>
                    <a:pt x="5890490" y="972426"/>
                  </a:lnTo>
                  <a:lnTo>
                    <a:pt x="5890490" y="1158576"/>
                  </a:lnTo>
                  <a:lnTo>
                    <a:pt x="5676045" y="986969"/>
                  </a:lnTo>
                  <a:cubicBezTo>
                    <a:pt x="5496587" y="857740"/>
                    <a:pt x="5304275" y="746699"/>
                    <a:pt x="5103776" y="655879"/>
                  </a:cubicBezTo>
                  <a:cubicBezTo>
                    <a:pt x="4903214" y="564747"/>
                    <a:pt x="4695006" y="492492"/>
                    <a:pt x="4482465" y="440363"/>
                  </a:cubicBezTo>
                  <a:lnTo>
                    <a:pt x="4402444" y="422111"/>
                  </a:lnTo>
                  <a:cubicBezTo>
                    <a:pt x="4375813" y="416111"/>
                    <a:pt x="4349436" y="408859"/>
                    <a:pt x="4322423" y="404610"/>
                  </a:cubicBezTo>
                  <a:lnTo>
                    <a:pt x="4241892" y="389858"/>
                  </a:lnTo>
                  <a:lnTo>
                    <a:pt x="4201627" y="382483"/>
                  </a:lnTo>
                  <a:cubicBezTo>
                    <a:pt x="4188248" y="379983"/>
                    <a:pt x="4174869" y="377483"/>
                    <a:pt x="4161234" y="375857"/>
                  </a:cubicBezTo>
                  <a:cubicBezTo>
                    <a:pt x="4107208" y="368482"/>
                    <a:pt x="4053308" y="360482"/>
                    <a:pt x="3999280" y="353606"/>
                  </a:cubicBezTo>
                  <a:cubicBezTo>
                    <a:pt x="3944999" y="348855"/>
                    <a:pt x="3890844" y="343854"/>
                    <a:pt x="3836817" y="338480"/>
                  </a:cubicBezTo>
                  <a:lnTo>
                    <a:pt x="3673972" y="330604"/>
                  </a:lnTo>
                  <a:cubicBezTo>
                    <a:pt x="3619690" y="329104"/>
                    <a:pt x="3565281" y="329604"/>
                    <a:pt x="3511126" y="328978"/>
                  </a:cubicBezTo>
                  <a:cubicBezTo>
                    <a:pt x="3402054" y="330728"/>
                    <a:pt x="3291706" y="334604"/>
                    <a:pt x="3183142" y="342854"/>
                  </a:cubicBezTo>
                  <a:cubicBezTo>
                    <a:pt x="2965505" y="358855"/>
                    <a:pt x="2750670" y="389733"/>
                    <a:pt x="2541444" y="439988"/>
                  </a:cubicBezTo>
                  <a:cubicBezTo>
                    <a:pt x="2332216" y="490117"/>
                    <a:pt x="2128850" y="559997"/>
                    <a:pt x="1933895" y="650505"/>
                  </a:cubicBezTo>
                  <a:cubicBezTo>
                    <a:pt x="1738939" y="741261"/>
                    <a:pt x="1553540" y="854146"/>
                    <a:pt x="1378079" y="983905"/>
                  </a:cubicBezTo>
                  <a:lnTo>
                    <a:pt x="1312967" y="1033660"/>
                  </a:lnTo>
                  <a:cubicBezTo>
                    <a:pt x="1291178" y="1050286"/>
                    <a:pt x="1269006" y="1066412"/>
                    <a:pt x="1248364" y="1084413"/>
                  </a:cubicBezTo>
                  <a:lnTo>
                    <a:pt x="1185163" y="1137168"/>
                  </a:lnTo>
                  <a:cubicBezTo>
                    <a:pt x="1164138" y="1154794"/>
                    <a:pt x="1142603" y="1172046"/>
                    <a:pt x="1122852" y="1190922"/>
                  </a:cubicBezTo>
                  <a:cubicBezTo>
                    <a:pt x="1041557" y="1264303"/>
                    <a:pt x="961663" y="1339309"/>
                    <a:pt x="892092" y="1421440"/>
                  </a:cubicBezTo>
                  <a:cubicBezTo>
                    <a:pt x="819589" y="1501822"/>
                    <a:pt x="759827" y="1590329"/>
                    <a:pt x="707202" y="1684212"/>
                  </a:cubicBezTo>
                  <a:cubicBezTo>
                    <a:pt x="694715" y="1708089"/>
                    <a:pt x="682227" y="1731841"/>
                    <a:pt x="670121" y="1756093"/>
                  </a:cubicBezTo>
                  <a:lnTo>
                    <a:pt x="637630" y="1830724"/>
                  </a:lnTo>
                  <a:cubicBezTo>
                    <a:pt x="626161" y="1855350"/>
                    <a:pt x="617624" y="1881603"/>
                    <a:pt x="607685" y="1907105"/>
                  </a:cubicBezTo>
                  <a:cubicBezTo>
                    <a:pt x="598128" y="1932857"/>
                    <a:pt x="588317" y="1958483"/>
                    <a:pt x="580034" y="1984986"/>
                  </a:cubicBezTo>
                  <a:cubicBezTo>
                    <a:pt x="544611" y="2089620"/>
                    <a:pt x="513393" y="2197128"/>
                    <a:pt x="481919" y="2304386"/>
                  </a:cubicBezTo>
                  <a:lnTo>
                    <a:pt x="433881" y="2465399"/>
                  </a:lnTo>
                  <a:lnTo>
                    <a:pt x="384442" y="2626163"/>
                  </a:lnTo>
                  <a:cubicBezTo>
                    <a:pt x="317672" y="2839680"/>
                    <a:pt x="243129" y="3050946"/>
                    <a:pt x="166039" y="3261338"/>
                  </a:cubicBezTo>
                  <a:cubicBezTo>
                    <a:pt x="88822" y="3468979"/>
                    <a:pt x="50850" y="3690248"/>
                    <a:pt x="56202" y="3910265"/>
                  </a:cubicBezTo>
                  <a:cubicBezTo>
                    <a:pt x="58495" y="4020274"/>
                    <a:pt x="71493" y="4129783"/>
                    <a:pt x="93664" y="4237292"/>
                  </a:cubicBezTo>
                  <a:cubicBezTo>
                    <a:pt x="99143" y="4264168"/>
                    <a:pt x="104623" y="4291045"/>
                    <a:pt x="111758" y="4317548"/>
                  </a:cubicBezTo>
                  <a:cubicBezTo>
                    <a:pt x="118384" y="4344176"/>
                    <a:pt x="124627" y="4370802"/>
                    <a:pt x="133038" y="4397054"/>
                  </a:cubicBezTo>
                  <a:cubicBezTo>
                    <a:pt x="140810" y="4423307"/>
                    <a:pt x="148456" y="4449683"/>
                    <a:pt x="157757" y="4475560"/>
                  </a:cubicBezTo>
                  <a:cubicBezTo>
                    <a:pt x="166549" y="4501562"/>
                    <a:pt x="175087" y="4527564"/>
                    <a:pt x="185153" y="4553066"/>
                  </a:cubicBezTo>
                  <a:cubicBezTo>
                    <a:pt x="262371" y="4758458"/>
                    <a:pt x="368895" y="4951974"/>
                    <a:pt x="493642" y="5132239"/>
                  </a:cubicBezTo>
                  <a:cubicBezTo>
                    <a:pt x="618389" y="5312627"/>
                    <a:pt x="760846" y="5480391"/>
                    <a:pt x="914391" y="5636528"/>
                  </a:cubicBezTo>
                  <a:cubicBezTo>
                    <a:pt x="1069081" y="5793166"/>
                    <a:pt x="1231544" y="5941677"/>
                    <a:pt x="1402034" y="6076188"/>
                  </a:cubicBezTo>
                  <a:cubicBezTo>
                    <a:pt x="1487535" y="6143320"/>
                    <a:pt x="1574565" y="6207574"/>
                    <a:pt x="1664397" y="6267079"/>
                  </a:cubicBezTo>
                  <a:cubicBezTo>
                    <a:pt x="1753592" y="6327459"/>
                    <a:pt x="1845336" y="6383088"/>
                    <a:pt x="1938992" y="6434343"/>
                  </a:cubicBezTo>
                  <a:cubicBezTo>
                    <a:pt x="2032647" y="6485659"/>
                    <a:pt x="2128309" y="6532600"/>
                    <a:pt x="2225931" y="6574322"/>
                  </a:cubicBezTo>
                  <a:lnTo>
                    <a:pt x="2236328" y="6578439"/>
                  </a:lnTo>
                  <a:lnTo>
                    <a:pt x="1504665" y="6578439"/>
                  </a:lnTo>
                  <a:lnTo>
                    <a:pt x="1456827" y="6543476"/>
                  </a:lnTo>
                  <a:cubicBezTo>
                    <a:pt x="1363554" y="6470595"/>
                    <a:pt x="1273848" y="6394340"/>
                    <a:pt x="1188475" y="6314083"/>
                  </a:cubicBezTo>
                  <a:cubicBezTo>
                    <a:pt x="1017856" y="6153445"/>
                    <a:pt x="863803" y="5979931"/>
                    <a:pt x="721728" y="5798666"/>
                  </a:cubicBezTo>
                  <a:cubicBezTo>
                    <a:pt x="579397" y="5616027"/>
                    <a:pt x="452103" y="5422511"/>
                    <a:pt x="344175" y="5219495"/>
                  </a:cubicBezTo>
                  <a:cubicBezTo>
                    <a:pt x="236505" y="5016354"/>
                    <a:pt x="147946" y="4803586"/>
                    <a:pt x="87293" y="4583569"/>
                  </a:cubicBezTo>
                  <a:cubicBezTo>
                    <a:pt x="79138" y="4556193"/>
                    <a:pt x="72639" y="4528440"/>
                    <a:pt x="65886" y="4500813"/>
                  </a:cubicBezTo>
                  <a:cubicBezTo>
                    <a:pt x="58751" y="4473311"/>
                    <a:pt x="53144" y="4445308"/>
                    <a:pt x="47409" y="4417431"/>
                  </a:cubicBezTo>
                  <a:cubicBezTo>
                    <a:pt x="44733" y="4403430"/>
                    <a:pt x="41294" y="4389679"/>
                    <a:pt x="39000" y="4375677"/>
                  </a:cubicBezTo>
                  <a:lnTo>
                    <a:pt x="31610" y="4333674"/>
                  </a:lnTo>
                  <a:cubicBezTo>
                    <a:pt x="26258" y="4305797"/>
                    <a:pt x="22563" y="4277544"/>
                    <a:pt x="18868" y="4249417"/>
                  </a:cubicBezTo>
                  <a:cubicBezTo>
                    <a:pt x="4214" y="4136784"/>
                    <a:pt x="-2158" y="4023275"/>
                    <a:pt x="646" y="3910265"/>
                  </a:cubicBezTo>
                  <a:cubicBezTo>
                    <a:pt x="5997" y="3683872"/>
                    <a:pt x="50596" y="3459605"/>
                    <a:pt x="130234" y="3248337"/>
                  </a:cubicBezTo>
                  <a:cubicBezTo>
                    <a:pt x="207961" y="3039196"/>
                    <a:pt x="278044" y="2827179"/>
                    <a:pt x="335383" y="2611911"/>
                  </a:cubicBezTo>
                  <a:cubicBezTo>
                    <a:pt x="393743" y="2396644"/>
                    <a:pt x="435792" y="2178627"/>
                    <a:pt x="487272" y="1958609"/>
                  </a:cubicBezTo>
                  <a:cubicBezTo>
                    <a:pt x="493259" y="1931107"/>
                    <a:pt x="501287" y="1903730"/>
                    <a:pt x="508550" y="1876227"/>
                  </a:cubicBezTo>
                  <a:cubicBezTo>
                    <a:pt x="516195" y="1848725"/>
                    <a:pt x="522312" y="1820972"/>
                    <a:pt x="531742" y="1793721"/>
                  </a:cubicBezTo>
                  <a:lnTo>
                    <a:pt x="558245" y="1711465"/>
                  </a:lnTo>
                  <a:cubicBezTo>
                    <a:pt x="568439" y="1684337"/>
                    <a:pt x="579652" y="1657459"/>
                    <a:pt x="590100" y="1630332"/>
                  </a:cubicBezTo>
                  <a:cubicBezTo>
                    <a:pt x="635080" y="1523075"/>
                    <a:pt x="690637" y="1417566"/>
                    <a:pt x="758680" y="1322433"/>
                  </a:cubicBezTo>
                  <a:cubicBezTo>
                    <a:pt x="824430" y="1225051"/>
                    <a:pt x="899610" y="1136168"/>
                    <a:pt x="976317" y="1049286"/>
                  </a:cubicBezTo>
                  <a:cubicBezTo>
                    <a:pt x="995049" y="1027035"/>
                    <a:pt x="1015436" y="1006533"/>
                    <a:pt x="1035314" y="985406"/>
                  </a:cubicBezTo>
                  <a:lnTo>
                    <a:pt x="1095329" y="922526"/>
                  </a:lnTo>
                  <a:cubicBezTo>
                    <a:pt x="1114953" y="901149"/>
                    <a:pt x="1136359" y="881397"/>
                    <a:pt x="1157384" y="861271"/>
                  </a:cubicBezTo>
                  <a:lnTo>
                    <a:pt x="1220841" y="801017"/>
                  </a:lnTo>
                  <a:cubicBezTo>
                    <a:pt x="1241610" y="780514"/>
                    <a:pt x="1264418" y="762014"/>
                    <a:pt x="1286462" y="742886"/>
                  </a:cubicBezTo>
                  <a:lnTo>
                    <a:pt x="1353233" y="685632"/>
                  </a:lnTo>
                  <a:lnTo>
                    <a:pt x="1369924" y="671256"/>
                  </a:lnTo>
                  <a:cubicBezTo>
                    <a:pt x="1375658" y="666631"/>
                    <a:pt x="1381520" y="662255"/>
                    <a:pt x="1387380" y="657755"/>
                  </a:cubicBezTo>
                  <a:lnTo>
                    <a:pt x="1422422" y="630877"/>
                  </a:lnTo>
                  <a:lnTo>
                    <a:pt x="1492759" y="577248"/>
                  </a:lnTo>
                  <a:cubicBezTo>
                    <a:pt x="1504355" y="567997"/>
                    <a:pt x="1516714" y="559997"/>
                    <a:pt x="1528820" y="551496"/>
                  </a:cubicBezTo>
                  <a:lnTo>
                    <a:pt x="1565390" y="526370"/>
                  </a:lnTo>
                  <a:lnTo>
                    <a:pt x="1639040" y="476490"/>
                  </a:lnTo>
                  <a:cubicBezTo>
                    <a:pt x="1689754" y="445613"/>
                    <a:pt x="1740723" y="414986"/>
                    <a:pt x="1792075" y="384859"/>
                  </a:cubicBezTo>
                  <a:cubicBezTo>
                    <a:pt x="2000282" y="268724"/>
                    <a:pt x="2224927" y="179467"/>
                    <a:pt x="2455943" y="117836"/>
                  </a:cubicBezTo>
                  <a:cubicBezTo>
                    <a:pt x="2687088" y="55957"/>
                    <a:pt x="2923964" y="21204"/>
                    <a:pt x="3159952" y="7203"/>
                  </a:cubicBezTo>
                  <a:cubicBezTo>
                    <a:pt x="3219076" y="3515"/>
                    <a:pt x="3277945" y="1389"/>
                    <a:pt x="3336813" y="49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4BC99CB9-DDAD-44A2-8A1C-E3AF4E72DF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561AEE4-4E38-4BAC-976D-E0DE523FC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0BC676B-D19A-44DB-910A-0C0E6D433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8323" y="3985"/>
            <a:ext cx="7329573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999AA485-A13F-4455-814E-C116AD7E04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9C90D55F-0AFB-45E5-8815-A4701774CE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D476B6C1-4A41-48E6-8540-FC48FCD769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3347F445-D2CA-4FEB-AB8E-7A47AB57CD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2F1B3D8-301E-4A54-9284-EB14E9056B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E4B9C67-860A-4569-AC84-3ADE433D1C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1175B763-A6E6-4AD1-9138-9B1164A7A8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920CF1-1659-9F64-2245-7D1029ADF6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099" y="991261"/>
            <a:ext cx="4316022" cy="1837349"/>
          </a:xfrm>
        </p:spPr>
        <p:txBody>
          <a:bodyPr anchor="ctr">
            <a:normAutofit/>
          </a:bodyPr>
          <a:lstStyle/>
          <a:p>
            <a:r>
              <a:rPr lang="en-US" sz="3100" b="1">
                <a:solidFill>
                  <a:schemeClr val="tx2"/>
                </a:solidFill>
              </a:rPr>
              <a:t>Supportive Care</a:t>
            </a:r>
            <a:br>
              <a:rPr lang="en-US" sz="3100" b="1">
                <a:solidFill>
                  <a:schemeClr val="tx2"/>
                </a:solidFill>
              </a:rPr>
            </a:br>
            <a:endParaRPr lang="en-US" sz="310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081F831-5AC1-8780-D9EF-5F9DE3C257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1965" y="2979336"/>
            <a:ext cx="4282291" cy="2430864"/>
          </a:xfrm>
        </p:spPr>
        <p:txBody>
          <a:bodyPr anchor="t">
            <a:normAutofit/>
          </a:bodyPr>
          <a:lstStyle/>
          <a:p>
            <a:r>
              <a:rPr lang="en-US" sz="1700">
                <a:solidFill>
                  <a:schemeClr val="tx2"/>
                </a:solidFill>
              </a:rPr>
              <a:t>An </a:t>
            </a:r>
            <a:r>
              <a:rPr lang="en-US" sz="1700" b="1">
                <a:solidFill>
                  <a:schemeClr val="tx2"/>
                </a:solidFill>
              </a:rPr>
              <a:t>approach to care</a:t>
            </a:r>
            <a:r>
              <a:rPr lang="en-US" sz="1700">
                <a:solidFill>
                  <a:schemeClr val="tx2"/>
                </a:solidFill>
              </a:rPr>
              <a:t> that focuses on </a:t>
            </a:r>
            <a:r>
              <a:rPr lang="en-US" sz="1700" b="1">
                <a:solidFill>
                  <a:schemeClr val="tx2"/>
                </a:solidFill>
              </a:rPr>
              <a:t>relieving symptoms, improving function, and supporting quality of life</a:t>
            </a:r>
            <a:r>
              <a:rPr lang="en-US" sz="1700">
                <a:solidFill>
                  <a:schemeClr val="tx2"/>
                </a:solidFill>
              </a:rPr>
              <a:t>, </a:t>
            </a:r>
            <a:r>
              <a:rPr lang="en-US" sz="1700" b="1">
                <a:solidFill>
                  <a:schemeClr val="tx2"/>
                </a:solidFill>
              </a:rPr>
              <a:t>with or without ongoing disease-directed treatment</a:t>
            </a:r>
            <a:r>
              <a:rPr lang="en-US" sz="1700">
                <a:solidFill>
                  <a:schemeClr val="tx2"/>
                </a:solidFill>
              </a:rPr>
              <a:t>.</a:t>
            </a:r>
          </a:p>
          <a:p>
            <a:endParaRPr lang="en-US" sz="17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83444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4BC99CB9-DDAD-44A2-8A1C-E3AF4E72DF5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1561AEE4-4E38-4BAC-976D-E0DE523FC5D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F0BC676B-D19A-44DB-910A-0C0E6D4339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768323" y="3985"/>
            <a:ext cx="7329573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xmlns="" id="{999AA485-A13F-4455-814E-C116AD7E04B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xmlns="" id="{9C90D55F-0AFB-45E5-8815-A4701774CE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xmlns="" id="{D476B6C1-4A41-48E6-8540-FC48FCD7691A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xmlns="" id="{3347F445-D2CA-4FEB-AB8E-7A47AB57CDD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xmlns="" id="{12F1B3D8-301E-4A54-9284-EB14E9056B31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xmlns="" id="{CE4B9C67-860A-4569-AC84-3ADE433D1C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xmlns="" id="{1175B763-A6E6-4AD1-9138-9B1164A7A8C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95BD854-ABF6-305D-D64C-B87AC6A51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5099" y="991261"/>
            <a:ext cx="4316022" cy="1837349"/>
          </a:xfrm>
        </p:spPr>
        <p:txBody>
          <a:bodyPr anchor="ctr">
            <a:normAutofit/>
          </a:bodyPr>
          <a:lstStyle/>
          <a:p>
            <a:r>
              <a:rPr lang="en-US" sz="3100" b="1">
                <a:solidFill>
                  <a:schemeClr val="tx2"/>
                </a:solidFill>
              </a:rPr>
              <a:t>Hospice Care</a:t>
            </a:r>
            <a:br>
              <a:rPr lang="en-US" sz="3100" b="1">
                <a:solidFill>
                  <a:schemeClr val="tx2"/>
                </a:solidFill>
              </a:rPr>
            </a:br>
            <a:endParaRPr lang="en-US" sz="3100">
              <a:solidFill>
                <a:schemeClr val="tx2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4DA4E96-77C3-F3D0-852D-65D145948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1965" y="2979336"/>
            <a:ext cx="4282291" cy="2430864"/>
          </a:xfrm>
        </p:spPr>
        <p:txBody>
          <a:bodyPr anchor="t">
            <a:normAutofit/>
          </a:bodyPr>
          <a:lstStyle/>
          <a:p>
            <a:r>
              <a:rPr lang="en-US" sz="1700">
                <a:solidFill>
                  <a:schemeClr val="tx2"/>
                </a:solidFill>
              </a:rPr>
              <a:t>A model of care focused on </a:t>
            </a:r>
            <a:r>
              <a:rPr lang="en-US" sz="1700" b="1">
                <a:solidFill>
                  <a:schemeClr val="tx2"/>
                </a:solidFill>
              </a:rPr>
              <a:t>comfort rather than cure</a:t>
            </a:r>
            <a:r>
              <a:rPr lang="en-US" sz="1700">
                <a:solidFill>
                  <a:schemeClr val="tx2"/>
                </a:solidFill>
              </a:rPr>
              <a:t>, usually provided when a patient is thought to be in the </a:t>
            </a:r>
            <a:r>
              <a:rPr lang="en-US" sz="1700" b="1">
                <a:solidFill>
                  <a:schemeClr val="tx2"/>
                </a:solidFill>
              </a:rPr>
              <a:t>last months of life</a:t>
            </a:r>
            <a:r>
              <a:rPr lang="en-US" sz="1700">
                <a:solidFill>
                  <a:schemeClr val="tx2"/>
                </a:solidFill>
              </a:rPr>
              <a:t> and disease-directed treatment has been stopped</a:t>
            </a:r>
          </a:p>
        </p:txBody>
      </p:sp>
    </p:spTree>
    <p:extLst>
      <p:ext uri="{BB962C8B-B14F-4D97-AF65-F5344CB8AC3E}">
        <p14:creationId xmlns:p14="http://schemas.microsoft.com/office/powerpoint/2010/main" xmlns="" val="3704431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F3060C83-F051-4F0E-ABAD-AA0DFC48B2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83C98ABE-055B-441F-B07E-44F97F083C3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-282117" y="-253670"/>
            <a:ext cx="1370728" cy="1376989"/>
          </a:xfrm>
          <a:custGeom>
            <a:avLst/>
            <a:gdLst>
              <a:gd name="connsiteX0" fmla="*/ 0 w 1827638"/>
              <a:gd name="connsiteY0" fmla="*/ 987379 h 1376989"/>
              <a:gd name="connsiteX1" fmla="*/ 987379 w 1827638"/>
              <a:gd name="connsiteY1" fmla="*/ 0 h 1376989"/>
              <a:gd name="connsiteX2" fmla="*/ 1827638 w 1827638"/>
              <a:gd name="connsiteY2" fmla="*/ 840260 h 1376989"/>
              <a:gd name="connsiteX3" fmla="*/ 1827638 w 1827638"/>
              <a:gd name="connsiteY3" fmla="*/ 1376989 h 1376989"/>
              <a:gd name="connsiteX4" fmla="*/ 0 w 1827638"/>
              <a:gd name="connsiteY4" fmla="*/ 1376989 h 137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27638" h="1376989">
                <a:moveTo>
                  <a:pt x="0" y="987379"/>
                </a:moveTo>
                <a:lnTo>
                  <a:pt x="987379" y="0"/>
                </a:lnTo>
                <a:lnTo>
                  <a:pt x="1827638" y="840260"/>
                </a:lnTo>
                <a:lnTo>
                  <a:pt x="1827638" y="1376989"/>
                </a:lnTo>
                <a:lnTo>
                  <a:pt x="0" y="1376989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29FDB030-9B49-4CED-8CCD-4D99382388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668730" y="422146"/>
            <a:ext cx="484026" cy="645368"/>
          </a:xfrm>
          <a:prstGeom prst="rect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3783CA14-24A1-485C-8B30-D6A5D87987A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900000" flipH="1">
            <a:off x="7532611" y="655140"/>
            <a:ext cx="515604" cy="687472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xmlns="" id="{9A97C86A-04D6-40F7-AE84-31AB43E6A84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7017482" y="0"/>
            <a:ext cx="2126518" cy="1480837"/>
          </a:xfrm>
          <a:custGeom>
            <a:avLst/>
            <a:gdLst>
              <a:gd name="connsiteX0" fmla="*/ 2835357 w 2835357"/>
              <a:gd name="connsiteY0" fmla="*/ 1480837 h 1480837"/>
              <a:gd name="connsiteX1" fmla="*/ 0 w 2835357"/>
              <a:gd name="connsiteY1" fmla="*/ 1480837 h 1480837"/>
              <a:gd name="connsiteX2" fmla="*/ 1552727 w 2835357"/>
              <a:gd name="connsiteY2" fmla="*/ 0 h 1480837"/>
              <a:gd name="connsiteX3" fmla="*/ 2835357 w 2835357"/>
              <a:gd name="connsiteY3" fmla="*/ 1223245 h 14808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5357" h="1480837">
                <a:moveTo>
                  <a:pt x="2835357" y="1480837"/>
                </a:moveTo>
                <a:lnTo>
                  <a:pt x="0" y="1480837"/>
                </a:lnTo>
                <a:lnTo>
                  <a:pt x="1552727" y="0"/>
                </a:lnTo>
                <a:lnTo>
                  <a:pt x="2835357" y="1223245"/>
                </a:lnTo>
                <a:close/>
              </a:path>
            </a:pathLst>
          </a:cu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xmlns="" id="{FF9F2414-84E8-453E-B1F3-389FDE8192D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982258" y="6115501"/>
            <a:ext cx="1120884" cy="742499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xmlns="" id="{3ECA69A1-7536-43AC-85EF-C7106179F5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703060" y="6453143"/>
            <a:ext cx="611177" cy="404857"/>
          </a:xfrm>
          <a:prstGeom prst="triangle">
            <a:avLst/>
          </a:pr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02CE5DE4-D0C6-06D1-7AA3-36D5171F3C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080131115"/>
              </p:ext>
            </p:extLst>
          </p:nvPr>
        </p:nvGraphicFramePr>
        <p:xfrm>
          <a:off x="482600" y="1561470"/>
          <a:ext cx="8178800" cy="3735062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2586436">
                  <a:extLst>
                    <a:ext uri="{9D8B030D-6E8A-4147-A177-3AD203B41FA5}">
                      <a16:colId xmlns:a16="http://schemas.microsoft.com/office/drawing/2014/main" xmlns="" val="4223895997"/>
                    </a:ext>
                  </a:extLst>
                </a:gridCol>
                <a:gridCol w="2887946">
                  <a:extLst>
                    <a:ext uri="{9D8B030D-6E8A-4147-A177-3AD203B41FA5}">
                      <a16:colId xmlns:a16="http://schemas.microsoft.com/office/drawing/2014/main" xmlns="" val="29321292"/>
                    </a:ext>
                  </a:extLst>
                </a:gridCol>
                <a:gridCol w="2704418">
                  <a:extLst>
                    <a:ext uri="{9D8B030D-6E8A-4147-A177-3AD203B41FA5}">
                      <a16:colId xmlns:a16="http://schemas.microsoft.com/office/drawing/2014/main" xmlns="" val="1755048325"/>
                    </a:ext>
                  </a:extLst>
                </a:gridCol>
              </a:tblGrid>
              <a:tr h="43470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Feature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Hospice Care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Supportive Care</a:t>
                      </a:r>
                      <a:endParaRPr lang="en-US" sz="2300" b="1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extLst>
                  <a:ext uri="{0D108BD9-81ED-4DB2-BD59-A6C34878D82A}">
                    <a16:rowId xmlns:a16="http://schemas.microsoft.com/office/drawing/2014/main" xmlns="" val="1964653977"/>
                  </a:ext>
                </a:extLst>
              </a:tr>
              <a:tr h="7807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Main goal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Comfort at end of life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Symptom relief &amp; quality of life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extLst>
                  <a:ext uri="{0D108BD9-81ED-4DB2-BD59-A6C34878D82A}">
                    <a16:rowId xmlns:a16="http://schemas.microsoft.com/office/drawing/2014/main" xmlns="" val="298799148"/>
                  </a:ext>
                </a:extLst>
              </a:tr>
              <a:tr h="4347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Timing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Last months of life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Any stage of illness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extLst>
                  <a:ext uri="{0D108BD9-81ED-4DB2-BD59-A6C34878D82A}">
                    <a16:rowId xmlns:a16="http://schemas.microsoft.com/office/drawing/2014/main" xmlns="" val="2480514054"/>
                  </a:ext>
                </a:extLst>
              </a:tr>
              <a:tr h="4347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Curative treatment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Stopped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May continue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extLst>
                  <a:ext uri="{0D108BD9-81ED-4DB2-BD59-A6C34878D82A}">
                    <a16:rowId xmlns:a16="http://schemas.microsoft.com/office/drawing/2014/main" xmlns="" val="3298552826"/>
                  </a:ext>
                </a:extLst>
              </a:tr>
              <a:tr h="4347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Prognosis required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Yes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No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extLst>
                  <a:ext uri="{0D108BD9-81ED-4DB2-BD59-A6C34878D82A}">
                    <a16:rowId xmlns:a16="http://schemas.microsoft.com/office/drawing/2014/main" xmlns="" val="3270887882"/>
                  </a:ext>
                </a:extLst>
              </a:tr>
              <a:tr h="4347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Setting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Hospice / home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Any care setting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extLst>
                  <a:ext uri="{0D108BD9-81ED-4DB2-BD59-A6C34878D82A}">
                    <a16:rowId xmlns:a16="http://schemas.microsoft.com/office/drawing/2014/main" xmlns="" val="4009969968"/>
                  </a:ext>
                </a:extLst>
              </a:tr>
              <a:tr h="78078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Focus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Dying well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n-US" sz="2300" u="none" strike="noStrike">
                          <a:effectLst/>
                        </a:rPr>
                        <a:t>Living well with illness</a:t>
                      </a:r>
                      <a:endParaRPr lang="en-US" sz="2300" b="0" i="0" u="none" strike="noStrike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109" marR="13109" marT="13109" marB="0" anchor="ctr"/>
                </a:tc>
                <a:extLst>
                  <a:ext uri="{0D108BD9-81ED-4DB2-BD59-A6C34878D82A}">
                    <a16:rowId xmlns:a16="http://schemas.microsoft.com/office/drawing/2014/main" xmlns="" val="13530541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33121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884</TotalTime>
  <Words>1853</Words>
  <Application>Microsoft Office PowerPoint</Application>
  <PresentationFormat>On-screen Show (4:3)</PresentationFormat>
  <Paragraphs>203</Paragraphs>
  <Slides>43</Slides>
  <Notes>18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44" baseType="lpstr">
      <vt:lpstr>Office Theme</vt:lpstr>
      <vt:lpstr>The GOLD Care Africa  Palliative Care Series </vt:lpstr>
      <vt:lpstr>Objectives of This Session</vt:lpstr>
      <vt:lpstr>What is Palliative Care?</vt:lpstr>
      <vt:lpstr>Elements of Palliative Care?</vt:lpstr>
      <vt:lpstr>What Palliative Care Is Not</vt:lpstr>
      <vt:lpstr>Other Key Definitions</vt:lpstr>
      <vt:lpstr>Supportive Care </vt:lpstr>
      <vt:lpstr>Hospice Care </vt:lpstr>
      <vt:lpstr>Slide 9</vt:lpstr>
      <vt:lpstr>Life-Threatening Illness </vt:lpstr>
      <vt:lpstr>Life-Limiting Illness </vt:lpstr>
      <vt:lpstr>Advance Care Planning (ACP) </vt:lpstr>
      <vt:lpstr>Goals of Care </vt:lpstr>
      <vt:lpstr>Key Challenges in End-of-Life Care</vt:lpstr>
      <vt:lpstr>Care Trajectories Diagram</vt:lpstr>
      <vt:lpstr>Palliative Care in Kenya</vt:lpstr>
      <vt:lpstr>Palliative Care Needs in Chogoria </vt:lpstr>
      <vt:lpstr>Are all inpatient stays for end-of-life patients necessary?</vt:lpstr>
      <vt:lpstr>What Is Gold Standard Framework?</vt:lpstr>
      <vt:lpstr>The Impact of GSF in the UK</vt:lpstr>
      <vt:lpstr>Professor Keri Thomas- Founder of GSF and Professor of End-of-Life Care.</vt:lpstr>
      <vt:lpstr>Death is not the enemy; a bad death is….</vt:lpstr>
      <vt:lpstr>The Exciting Part…</vt:lpstr>
      <vt:lpstr>How Do We Identify a Patient at the End of Life</vt:lpstr>
      <vt:lpstr>Disease-Specific Feature of Deterioration- SPICT</vt:lpstr>
      <vt:lpstr>GOLD Care AFRICA?</vt:lpstr>
      <vt:lpstr>RED- AMBER- GREEN-BLUE CODES</vt:lpstr>
      <vt:lpstr>Clinical Scenario 1: Coding in Practice</vt:lpstr>
      <vt:lpstr>RED</vt:lpstr>
      <vt:lpstr>Not for prognostication but for needs assessment </vt:lpstr>
      <vt:lpstr>Clinical Scenario 2: Coding in Practice</vt:lpstr>
      <vt:lpstr>GREEN</vt:lpstr>
      <vt:lpstr>What is Needs-Based Coding?</vt:lpstr>
      <vt:lpstr>Clinical Scenario 3: Coding in Practice</vt:lpstr>
      <vt:lpstr>AMBER</vt:lpstr>
      <vt:lpstr>Why Identify GOLD Patients?</vt:lpstr>
      <vt:lpstr>After Identification</vt:lpstr>
      <vt:lpstr>For GOLD Care to Work;</vt:lpstr>
      <vt:lpstr>A Holistic Approach to GOLD Patients</vt:lpstr>
      <vt:lpstr>It is a Pilot…. Learning, Unlearning, and Relearning</vt:lpstr>
      <vt:lpstr>Slide 41</vt:lpstr>
      <vt:lpstr>First GOLD Care Certified Hospital in Africa…</vt:lpstr>
      <vt:lpstr>References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GOLD Care Africa  Palliative Care Series </dc:title>
  <dc:creator>hp;Ian Kibet</dc:creator>
  <dc:description>generated using python-pptx</dc:description>
  <cp:lastModifiedBy>Megan Baldwin</cp:lastModifiedBy>
  <cp:revision>6</cp:revision>
  <dcterms:created xsi:type="dcterms:W3CDTF">2013-01-27T09:14:16Z</dcterms:created>
  <dcterms:modified xsi:type="dcterms:W3CDTF">2026-06-18T10:32:03Z</dcterms:modified>
</cp:coreProperties>
</file>